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1186" r:id="rId2"/>
    <p:sldId id="1152" r:id="rId3"/>
    <p:sldId id="1153" r:id="rId4"/>
    <p:sldId id="1190" r:id="rId5"/>
    <p:sldId id="1132" r:id="rId6"/>
    <p:sldId id="1154" r:id="rId7"/>
    <p:sldId id="1133" r:id="rId8"/>
    <p:sldId id="1134" r:id="rId9"/>
    <p:sldId id="1135" r:id="rId10"/>
    <p:sldId id="1136" r:id="rId11"/>
    <p:sldId id="1187" r:id="rId12"/>
    <p:sldId id="1188" r:id="rId13"/>
    <p:sldId id="1137" r:id="rId14"/>
    <p:sldId id="1138" r:id="rId15"/>
    <p:sldId id="1158" r:id="rId16"/>
    <p:sldId id="1139" r:id="rId17"/>
    <p:sldId id="1140" r:id="rId18"/>
    <p:sldId id="1159" r:id="rId19"/>
    <p:sldId id="1155" r:id="rId20"/>
    <p:sldId id="1156" r:id="rId21"/>
    <p:sldId id="1191" r:id="rId22"/>
    <p:sldId id="1183" r:id="rId23"/>
    <p:sldId id="1184" r:id="rId24"/>
    <p:sldId id="1157" r:id="rId25"/>
    <p:sldId id="1142" r:id="rId26"/>
    <p:sldId id="1143" r:id="rId27"/>
    <p:sldId id="1144" r:id="rId28"/>
    <p:sldId id="1180" r:id="rId29"/>
    <p:sldId id="1160" r:id="rId30"/>
    <p:sldId id="1181" r:id="rId31"/>
    <p:sldId id="1161" r:id="rId32"/>
    <p:sldId id="1145" r:id="rId33"/>
    <p:sldId id="1162" r:id="rId34"/>
    <p:sldId id="1146" r:id="rId35"/>
    <p:sldId id="1163" r:id="rId36"/>
    <p:sldId id="1177" r:id="rId37"/>
    <p:sldId id="1178" r:id="rId38"/>
    <p:sldId id="1164" r:id="rId39"/>
    <p:sldId id="1165" r:id="rId40"/>
    <p:sldId id="118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1-02-04T03:45:06.927"/>
    </inkml:context>
    <inkml:brush xml:id="br0">
      <inkml:brushProperty name="width" value="0.05292" units="cm"/>
      <inkml:brushProperty name="height" value="0.05292" units="cm"/>
      <inkml:brushProperty name="color" value="#FF0000"/>
    </inkml:brush>
  </inkml:definitions>
  <inkml:trace contextRef="#ctx0" brushRef="#br0">10431 14333 235 0,'0'0'10'16,"0"0"14"-16,0 0-26 0,0 0-8 0,0 0-15 15</inkml:trace>
  <inkml:trace contextRef="#ctx0" brushRef="#br0" timeOffset="845.51">10553 14450 680 0,'0'-1'23'16,"0"-1"122"-16,0 1 75 0,0-3-91 0,0 3 116 16,0-1-120-16,0 0-23 0,0 1 39 0,0-2-31 15,0 0 11-15,0 1-129 0,0-1 85 0,0 3-97 16,0-5-13-16,0 5 103 0,0 0-38 0,0-2 3 15,0 0-8-15,0-1-3 0,0 2-7 0,0-3-17 16,0 4 3-16,0-3-29 0,0 1-30 0,0-1-23 16,0 1 38-16,0 0-23 0,0 0-122 0,0-1 99 15,0 2-80-15,0-2-149 0,0 0 105 16,0-2-128-16,0 1 27 0</inkml:trace>
  <inkml:trace contextRef="#ctx0" brushRef="#br0" timeOffset="2278.19">10507 14319 255 0,'-8'0'35'0,"2"2"0"0,6 1 184 0,0-1 36 0,0 1-11 15,0-3 27-15,0 0-161 0,-8 3-105 16,8-2 113-16,0-1-102 0,0 0 78 0,0 0 74 16,0 0-143-16,0 2 98 0,0-1-112 0,0-1-56 15,0 0 77-15,0 0-104 0,0 0 127 0,0 0 64 16,0 0-142-16,0 0 159 0,0 0-79 0,0 0-22 16,0 2 74-16,6 2-19 0,2-1-20 0,1-3 58 15,1 5 13-15,0-2-38 0,2-1-19 0,1 2-59 16,4-1-3-16,-1 0-16 0,3-1-12 0,-3 2 18 15,3 0 26-15,0-3-15 16,0 2 34-16,1 0-9 0,-2-1-42 0,1 0 26 0,-1 2-45 0,0-3 17 16,3 2-1-16,-1-1-3 0,-1 0 35 0,0 1-29 15,3 0 1-15,-3-2-20 0,0 2 3 16,-1-3 26-16,-3 3-19 0,-2-2 32 0,1 0-3 16,-4 1-55-16,-4-2 48 0,-6 0 14 0,0 0 19 15,0 0 62-15,0 0-25 0,0 0-40 0,0 0-23 16,0 0-26-16,-13 0-10 0,2 0-13 0,-4-3 20 15,-2-1 0-15,-3 1 29 0,-2-1-9 0,0 1-10 16,-2-1 2-16,-1 1-29 0,-4 0 40 0,1-1-33 16,3-1 0-16,-2 1 3 0,0 0-20 0,0 0 17 15,3-1-7-15,2 2 23 0,2-1-19 0,2-1 9 16,3 3 1-16,2-1-14 0,6 1 17 0,7 1-59 16,-9 0 52-16,9-2 0 0,0 3-10 15,0 0 36-15,0 0-42 0,0 0-3 0,0 0 9 16,0 0 14-16,13 0 16 0,-2 0 6 0,-2 0 27 15,4 0-27-15,5 6 10 0,-1-2-3 0,3 0-26 16,1-1 58-16,3 3-15 0,-4-5 13 0,2 3-14 16,0 0-25-16,0-2-18 0,3 1-29 0,-3-1 43 15,-4 0-23-15,4 1 30 0,-2-1 16 0,0 0-30 16,-3-1 11-16,-1 2-21 0,-2-3-13 0,-3 1 27 16,-3-1 16-16,1 0-26 0,-9 0 9 0,0 2-6 15,0-2 24-15,0 0-17 0,0 0 33 0,0 0-27 16,0 0 4-16,0 0 10 0,-15 0-44 0,2-3 14 15,-2-1-37-15,-2 0 36 0,-1-1-9 16,-3 0-7-16,0 0 16 0,-1 0-6 0,-4 1 30 16,2-4-20-16,2 3-10 0,1-2 0 0,1 2-10 15,2 1 30-15,3 0 0 0,0 0-13 0,4 2 16 16,3-1-46-16,8 2 16 0,0 0-6 0,-6 1-24 16,6-1 41-16,0 0-57 0,0 0 40 0,0-1 0 15,0 1 13-15,0 0 26 0,10 1-19 0,2 0 29 16,-1-3-22-16,0 3 29 0,5 0 3 0,-2 0-43 15,4 0 7-15,-4 0-3 0,5 0-20 0,-1 4 23 16,-1-1 7-16,0-2-14 0,-3 1 13 0,-1-1 1 16,1 0-27-16,-3-1-6 0,-2 3 33 0,1-2-11 15,-10-1 37-15,7 1 10 0,-7 1-30 16,0-1 37-16,0 0 4 0,0 0-31 0,0-1 1 16,0 3-44-16,0-3-17 0,-17 0 24 0,4 0-1 15,-4 3 11-15,-1-2-14 0,-3-1-6 0,-4 2 13 16,-1 0-30-16,-2-1 47 0,-2 4-21 0,0-3-9 15,0-2 43-15,3 3-26 0,0-1 25 0,4 0-19 16,3-1 0-16,2 0-6 0,2 0-37 0,5-1-3 16,1 0-23-16,10 0-6 0,-5 0 17 0,5 0 25 15,0 0-5-15,0 0 2 0,0 0 39 0,0 0-25 16,12 0 31-16,-3 0 50 0,5 0-30 0,2 0 22 16,3 0 11-16,3 0-49 0,-1 0 23 0,2 0 0 15,3 0 17-15,-3 4 19 0,1-4-42 16,-2 3 23-16,0-3-33 0,0 3 7 0,-4-2 23 15,2 0-3-15,-3 3 7 0,1-4-17 0,-1 3 4 16,-2-2-34-16,0-1 20 0,-2 1-37 0,-3 0 44 16,2 1-17-16,-4-2-20 0,-1 0 47 0,-1 0-64 15,-6 0 23-15,0 0-9 0,0 0-8 0,0 0 41 16,0 0-9-16,0 0 6 0,0 0-7 0,0 0-14 16,0 0 8-16,0 0-22 0,0 0-20 0,-9 5-27 15,-1-5-4-15,-1 2 28 0,2-2-10 0,-6 0 10 16,1 1 1-16,1-1-55 0,-2 0 2 0,2 0-20 15,1 0-12-15,3 0-21 0,9 0 10 0,0 0 17 16,-8 0-21-16,8 0 96 0,0 0-26 16,0 0-42-16,0 0 20 0,0 0 23 0,0 0 19 15,0-3 25-15,0 2 15 0,0-3-28 0,0 4 7 16,0 0 48-16,0-2 52 0,0 1-30 0,0 1 28 16,8 0-83-16,-8 0-10 0,10 0 32 0,-1 0-7 15,-9 0-16-15,8 0-44 0,0 0 8 0,-8 0-146 16,9 0-29-16,-9 0 43 0,0 0-143 0,0 3-138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ECB8E-223D-4206-AF04-98FAB694B613}" type="datetimeFigureOut">
              <a:rPr lang="en-PK" smtClean="0"/>
              <a:t>21/11/2024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6C24A3-D2A8-4D03-AFED-10E0DAE6C067}" type="slidenum">
              <a:rPr lang="en-PK" smtClean="0"/>
              <a:t>‹#›</a:t>
            </a:fld>
            <a:endParaRPr lang="en-PK"/>
          </a:p>
        </p:txBody>
      </p:sp>
    </p:spTree>
    <p:extLst>
      <p:ext uri="{BB962C8B-B14F-4D97-AF65-F5344CB8AC3E}">
        <p14:creationId xmlns:p14="http://schemas.microsoft.com/office/powerpoint/2010/main" val="2670780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a:t>
            </a:fld>
            <a:endParaRPr lang="en-US"/>
          </a:p>
        </p:txBody>
      </p:sp>
      <p:sp>
        <p:nvSpPr>
          <p:cNvPr id="5" name="Date Placeholder 4">
            <a:extLst>
              <a:ext uri="{FF2B5EF4-FFF2-40B4-BE49-F238E27FC236}">
                <a16:creationId xmlns:a16="http://schemas.microsoft.com/office/drawing/2014/main" id="{A619183A-F50C-436A-8EBD-15C6FC446FC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560690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16</a:t>
            </a:fld>
            <a:endParaRPr lang="en-US"/>
          </a:p>
        </p:txBody>
      </p:sp>
      <p:sp>
        <p:nvSpPr>
          <p:cNvPr id="5" name="Date Placeholder 4">
            <a:extLst>
              <a:ext uri="{FF2B5EF4-FFF2-40B4-BE49-F238E27FC236}">
                <a16:creationId xmlns:a16="http://schemas.microsoft.com/office/drawing/2014/main" id="{E4404CC7-4A16-44B0-B4C8-B5527BEFE9A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74602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17</a:t>
            </a:fld>
            <a:endParaRPr lang="en-US"/>
          </a:p>
        </p:txBody>
      </p:sp>
      <p:sp>
        <p:nvSpPr>
          <p:cNvPr id="5" name="Date Placeholder 4">
            <a:extLst>
              <a:ext uri="{FF2B5EF4-FFF2-40B4-BE49-F238E27FC236}">
                <a16:creationId xmlns:a16="http://schemas.microsoft.com/office/drawing/2014/main" id="{537DF5AE-7904-4DDF-88FE-9D697534B30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913654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19</a:t>
            </a:fld>
            <a:endParaRPr lang="en-US"/>
          </a:p>
        </p:txBody>
      </p:sp>
      <p:sp>
        <p:nvSpPr>
          <p:cNvPr id="5" name="Date Placeholder 4">
            <a:extLst>
              <a:ext uri="{FF2B5EF4-FFF2-40B4-BE49-F238E27FC236}">
                <a16:creationId xmlns:a16="http://schemas.microsoft.com/office/drawing/2014/main" id="{9AAC73C4-69B2-4956-8A79-4F570A4D7D4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124994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20</a:t>
            </a:fld>
            <a:endParaRPr lang="en-US"/>
          </a:p>
        </p:txBody>
      </p:sp>
      <p:sp>
        <p:nvSpPr>
          <p:cNvPr id="5" name="Date Placeholder 4">
            <a:extLst>
              <a:ext uri="{FF2B5EF4-FFF2-40B4-BE49-F238E27FC236}">
                <a16:creationId xmlns:a16="http://schemas.microsoft.com/office/drawing/2014/main" id="{0FACF159-BCB2-4926-A43A-D1D6F04B398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470358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25</a:t>
            </a:fld>
            <a:endParaRPr lang="en-US"/>
          </a:p>
        </p:txBody>
      </p:sp>
      <p:sp>
        <p:nvSpPr>
          <p:cNvPr id="5" name="Date Placeholder 4">
            <a:extLst>
              <a:ext uri="{FF2B5EF4-FFF2-40B4-BE49-F238E27FC236}">
                <a16:creationId xmlns:a16="http://schemas.microsoft.com/office/drawing/2014/main" id="{C622E703-306D-4729-BB15-70DED610BD7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60622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26</a:t>
            </a:fld>
            <a:endParaRPr lang="en-US"/>
          </a:p>
        </p:txBody>
      </p:sp>
      <p:sp>
        <p:nvSpPr>
          <p:cNvPr id="5" name="Date Placeholder 4">
            <a:extLst>
              <a:ext uri="{FF2B5EF4-FFF2-40B4-BE49-F238E27FC236}">
                <a16:creationId xmlns:a16="http://schemas.microsoft.com/office/drawing/2014/main" id="{3E73B739-7F1E-49F9-83EB-FE86B1DE892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61041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27</a:t>
            </a:fld>
            <a:endParaRPr lang="en-US"/>
          </a:p>
        </p:txBody>
      </p:sp>
      <p:sp>
        <p:nvSpPr>
          <p:cNvPr id="5" name="Date Placeholder 4">
            <a:extLst>
              <a:ext uri="{FF2B5EF4-FFF2-40B4-BE49-F238E27FC236}">
                <a16:creationId xmlns:a16="http://schemas.microsoft.com/office/drawing/2014/main" id="{D05A02D0-54EB-4283-BF4F-066D93AEB27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044943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29</a:t>
            </a:fld>
            <a:endParaRPr lang="en-US"/>
          </a:p>
        </p:txBody>
      </p:sp>
      <p:sp>
        <p:nvSpPr>
          <p:cNvPr id="5" name="Date Placeholder 4">
            <a:extLst>
              <a:ext uri="{FF2B5EF4-FFF2-40B4-BE49-F238E27FC236}">
                <a16:creationId xmlns:a16="http://schemas.microsoft.com/office/drawing/2014/main" id="{6269850C-C85A-4210-80B7-9CB748D2618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598264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31</a:t>
            </a:fld>
            <a:endParaRPr lang="en-US"/>
          </a:p>
        </p:txBody>
      </p:sp>
      <p:sp>
        <p:nvSpPr>
          <p:cNvPr id="5" name="Date Placeholder 4">
            <a:extLst>
              <a:ext uri="{FF2B5EF4-FFF2-40B4-BE49-F238E27FC236}">
                <a16:creationId xmlns:a16="http://schemas.microsoft.com/office/drawing/2014/main" id="{9557E41C-2111-44C8-90F0-98A323586A5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20214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32</a:t>
            </a:fld>
            <a:endParaRPr lang="en-US"/>
          </a:p>
        </p:txBody>
      </p:sp>
      <p:sp>
        <p:nvSpPr>
          <p:cNvPr id="5" name="Date Placeholder 4">
            <a:extLst>
              <a:ext uri="{FF2B5EF4-FFF2-40B4-BE49-F238E27FC236}">
                <a16:creationId xmlns:a16="http://schemas.microsoft.com/office/drawing/2014/main" id="{12DAC95B-100B-4BF3-8EDF-34F66D54C87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5384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a:t>
            </a:fld>
            <a:endParaRPr lang="en-US"/>
          </a:p>
        </p:txBody>
      </p:sp>
      <p:sp>
        <p:nvSpPr>
          <p:cNvPr id="5" name="Date Placeholder 4">
            <a:extLst>
              <a:ext uri="{FF2B5EF4-FFF2-40B4-BE49-F238E27FC236}">
                <a16:creationId xmlns:a16="http://schemas.microsoft.com/office/drawing/2014/main" id="{16EDAB76-13E3-4062-8FB5-D3BB69EEAF5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902459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33</a:t>
            </a:fld>
            <a:endParaRPr lang="en-US"/>
          </a:p>
        </p:txBody>
      </p:sp>
      <p:sp>
        <p:nvSpPr>
          <p:cNvPr id="5" name="Date Placeholder 4">
            <a:extLst>
              <a:ext uri="{FF2B5EF4-FFF2-40B4-BE49-F238E27FC236}">
                <a16:creationId xmlns:a16="http://schemas.microsoft.com/office/drawing/2014/main" id="{C417FBBA-2AD3-4CDE-87E9-75E7945B7E7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45087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34</a:t>
            </a:fld>
            <a:endParaRPr lang="en-US"/>
          </a:p>
        </p:txBody>
      </p:sp>
      <p:sp>
        <p:nvSpPr>
          <p:cNvPr id="5" name="Date Placeholder 4">
            <a:extLst>
              <a:ext uri="{FF2B5EF4-FFF2-40B4-BE49-F238E27FC236}">
                <a16:creationId xmlns:a16="http://schemas.microsoft.com/office/drawing/2014/main" id="{96D42BA6-3851-4392-9338-EA718097B19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523811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35</a:t>
            </a:fld>
            <a:endParaRPr lang="en-US"/>
          </a:p>
        </p:txBody>
      </p:sp>
      <p:sp>
        <p:nvSpPr>
          <p:cNvPr id="5" name="Date Placeholder 4">
            <a:extLst>
              <a:ext uri="{FF2B5EF4-FFF2-40B4-BE49-F238E27FC236}">
                <a16:creationId xmlns:a16="http://schemas.microsoft.com/office/drawing/2014/main" id="{0A4990DB-4D47-4AC5-9D45-FB8A093C1AA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40067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36</a:t>
            </a:fld>
            <a:endParaRPr lang="en-US"/>
          </a:p>
        </p:txBody>
      </p:sp>
      <p:sp>
        <p:nvSpPr>
          <p:cNvPr id="5" name="Date Placeholder 4">
            <a:extLst>
              <a:ext uri="{FF2B5EF4-FFF2-40B4-BE49-F238E27FC236}">
                <a16:creationId xmlns:a16="http://schemas.microsoft.com/office/drawing/2014/main" id="{D6A50272-BF0D-410B-9210-A8ACC106848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25558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37</a:t>
            </a:fld>
            <a:endParaRPr lang="en-US"/>
          </a:p>
        </p:txBody>
      </p:sp>
      <p:sp>
        <p:nvSpPr>
          <p:cNvPr id="5" name="Date Placeholder 4">
            <a:extLst>
              <a:ext uri="{FF2B5EF4-FFF2-40B4-BE49-F238E27FC236}">
                <a16:creationId xmlns:a16="http://schemas.microsoft.com/office/drawing/2014/main" id="{C500E34E-9346-4B9E-A749-FE1A05DE6E0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684911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38</a:t>
            </a:fld>
            <a:endParaRPr lang="en-US"/>
          </a:p>
        </p:txBody>
      </p:sp>
      <p:sp>
        <p:nvSpPr>
          <p:cNvPr id="5" name="Date Placeholder 4">
            <a:extLst>
              <a:ext uri="{FF2B5EF4-FFF2-40B4-BE49-F238E27FC236}">
                <a16:creationId xmlns:a16="http://schemas.microsoft.com/office/drawing/2014/main" id="{984CB6E8-7E19-46BC-A5E2-09EF2E7F1E0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9570485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39</a:t>
            </a:fld>
            <a:endParaRPr lang="en-US"/>
          </a:p>
        </p:txBody>
      </p:sp>
      <p:sp>
        <p:nvSpPr>
          <p:cNvPr id="5" name="Date Placeholder 4">
            <a:extLst>
              <a:ext uri="{FF2B5EF4-FFF2-40B4-BE49-F238E27FC236}">
                <a16:creationId xmlns:a16="http://schemas.microsoft.com/office/drawing/2014/main" id="{2358CC4A-8038-4D2E-B79C-664B404DF5B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636120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a:t>
            </a:fld>
            <a:endParaRPr lang="en-US"/>
          </a:p>
        </p:txBody>
      </p:sp>
      <p:sp>
        <p:nvSpPr>
          <p:cNvPr id="5" name="Date Placeholder 4">
            <a:extLst>
              <a:ext uri="{FF2B5EF4-FFF2-40B4-BE49-F238E27FC236}">
                <a16:creationId xmlns:a16="http://schemas.microsoft.com/office/drawing/2014/main" id="{4B1BD311-E1DB-4B33-9685-2ADD0F4823F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5200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a:t>
            </a:fld>
            <a:endParaRPr lang="en-US"/>
          </a:p>
        </p:txBody>
      </p:sp>
      <p:sp>
        <p:nvSpPr>
          <p:cNvPr id="5" name="Date Placeholder 4">
            <a:extLst>
              <a:ext uri="{FF2B5EF4-FFF2-40B4-BE49-F238E27FC236}">
                <a16:creationId xmlns:a16="http://schemas.microsoft.com/office/drawing/2014/main" id="{54609723-C8B8-4945-94D2-154C495F50A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846770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8</a:t>
            </a:fld>
            <a:endParaRPr lang="en-US"/>
          </a:p>
        </p:txBody>
      </p:sp>
      <p:sp>
        <p:nvSpPr>
          <p:cNvPr id="5" name="Date Placeholder 4">
            <a:extLst>
              <a:ext uri="{FF2B5EF4-FFF2-40B4-BE49-F238E27FC236}">
                <a16:creationId xmlns:a16="http://schemas.microsoft.com/office/drawing/2014/main" id="{528F4486-93A2-423A-9C7A-5F5C26486BE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1035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9</a:t>
            </a:fld>
            <a:endParaRPr lang="en-US"/>
          </a:p>
        </p:txBody>
      </p:sp>
      <p:sp>
        <p:nvSpPr>
          <p:cNvPr id="5" name="Date Placeholder 4">
            <a:extLst>
              <a:ext uri="{FF2B5EF4-FFF2-40B4-BE49-F238E27FC236}">
                <a16:creationId xmlns:a16="http://schemas.microsoft.com/office/drawing/2014/main" id="{DCA5227E-A979-494D-A9A7-3E1C7843323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30289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10</a:t>
            </a:fld>
            <a:endParaRPr lang="en-US"/>
          </a:p>
        </p:txBody>
      </p:sp>
      <p:sp>
        <p:nvSpPr>
          <p:cNvPr id="5" name="Date Placeholder 4">
            <a:extLst>
              <a:ext uri="{FF2B5EF4-FFF2-40B4-BE49-F238E27FC236}">
                <a16:creationId xmlns:a16="http://schemas.microsoft.com/office/drawing/2014/main" id="{CFD60BE8-79D1-4C76-ABA0-1657D011C8E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145841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13</a:t>
            </a:fld>
            <a:endParaRPr lang="en-US"/>
          </a:p>
        </p:txBody>
      </p:sp>
      <p:sp>
        <p:nvSpPr>
          <p:cNvPr id="5" name="Date Placeholder 4">
            <a:extLst>
              <a:ext uri="{FF2B5EF4-FFF2-40B4-BE49-F238E27FC236}">
                <a16:creationId xmlns:a16="http://schemas.microsoft.com/office/drawing/2014/main" id="{862C7277-D9A9-499F-8052-0A251313DE8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169135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14</a:t>
            </a:fld>
            <a:endParaRPr lang="en-US"/>
          </a:p>
        </p:txBody>
      </p:sp>
      <p:sp>
        <p:nvSpPr>
          <p:cNvPr id="5" name="Date Placeholder 4">
            <a:extLst>
              <a:ext uri="{FF2B5EF4-FFF2-40B4-BE49-F238E27FC236}">
                <a16:creationId xmlns:a16="http://schemas.microsoft.com/office/drawing/2014/main" id="{F7DCC98F-93F3-437D-B42C-A1E4D154B4C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900416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BDB014-B46A-45BB-9771-6CCFE63C6627}" type="datetimeFigureOut">
              <a:rPr lang="en-PK" smtClean="0"/>
              <a:t>21/11/2024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2244502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BDB014-B46A-45BB-9771-6CCFE63C6627}" type="datetimeFigureOut">
              <a:rPr lang="en-PK" smtClean="0"/>
              <a:t>21/11/2024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1939170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BDB014-B46A-45BB-9771-6CCFE63C6627}" type="datetimeFigureOut">
              <a:rPr lang="en-PK" smtClean="0"/>
              <a:t>21/11/2024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22DDD50-6EF2-4466-A9ED-99502EE4A656}" type="slidenum">
              <a:rPr lang="en-PK" smtClean="0"/>
              <a:t>‹#›</a:t>
            </a:fld>
            <a:endParaRPr lang="en-PK"/>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38232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BDB014-B46A-45BB-9771-6CCFE63C6627}" type="datetimeFigureOut">
              <a:rPr lang="en-PK" smtClean="0"/>
              <a:t>21/11/2024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3926243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BDB014-B46A-45BB-9771-6CCFE63C6627}" type="datetimeFigureOut">
              <a:rPr lang="en-PK" smtClean="0"/>
              <a:t>21/11/2024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22DDD50-6EF2-4466-A9ED-99502EE4A656}" type="slidenum">
              <a:rPr lang="en-PK" smtClean="0"/>
              <a:t>‹#›</a:t>
            </a:fld>
            <a:endParaRPr lang="en-PK"/>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51939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BDB014-B46A-45BB-9771-6CCFE63C6627}" type="datetimeFigureOut">
              <a:rPr lang="en-PK" smtClean="0"/>
              <a:t>21/11/2024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3864380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BDB014-B46A-45BB-9771-6CCFE63C6627}" type="datetimeFigureOut">
              <a:rPr lang="en-PK" smtClean="0"/>
              <a:t>21/11/2024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23017473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BDB014-B46A-45BB-9771-6CCFE63C6627}" type="datetimeFigureOut">
              <a:rPr lang="en-PK" smtClean="0"/>
              <a:t>21/11/2024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3609682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BDB014-B46A-45BB-9771-6CCFE63C6627}" type="datetimeFigureOut">
              <a:rPr lang="en-PK" smtClean="0"/>
              <a:t>21/11/2024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1557980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BDB014-B46A-45BB-9771-6CCFE63C6627}" type="datetimeFigureOut">
              <a:rPr lang="en-PK" smtClean="0"/>
              <a:t>21/11/2024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2518835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BDB014-B46A-45BB-9771-6CCFE63C6627}" type="datetimeFigureOut">
              <a:rPr lang="en-PK" smtClean="0"/>
              <a:t>21/11/2024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3779963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BDB014-B46A-45BB-9771-6CCFE63C6627}" type="datetimeFigureOut">
              <a:rPr lang="en-PK" smtClean="0"/>
              <a:t>21/11/2024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267397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BDB014-B46A-45BB-9771-6CCFE63C6627}" type="datetimeFigureOut">
              <a:rPr lang="en-PK" smtClean="0"/>
              <a:t>21/11/2024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243610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BDB014-B46A-45BB-9771-6CCFE63C6627}" type="datetimeFigureOut">
              <a:rPr lang="en-PK" smtClean="0"/>
              <a:t>21/11/2024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1084599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7BDB014-B46A-45BB-9771-6CCFE63C6627}" type="datetimeFigureOut">
              <a:rPr lang="en-PK" smtClean="0"/>
              <a:t>21/11/2024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28637287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BDB014-B46A-45BB-9771-6CCFE63C6627}" type="datetimeFigureOut">
              <a:rPr lang="en-PK" smtClean="0"/>
              <a:t>21/11/2024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522DDD50-6EF2-4466-A9ED-99502EE4A656}" type="slidenum">
              <a:rPr lang="en-PK" smtClean="0"/>
              <a:t>‹#›</a:t>
            </a:fld>
            <a:endParaRPr lang="en-PK"/>
          </a:p>
        </p:txBody>
      </p:sp>
    </p:spTree>
    <p:extLst>
      <p:ext uri="{BB962C8B-B14F-4D97-AF65-F5344CB8AC3E}">
        <p14:creationId xmlns:p14="http://schemas.microsoft.com/office/powerpoint/2010/main" val="242960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7BDB014-B46A-45BB-9771-6CCFE63C6627}" type="datetimeFigureOut">
              <a:rPr lang="en-PK" smtClean="0"/>
              <a:t>21/11/2024</a:t>
            </a:fld>
            <a:endParaRPr lang="en-PK"/>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22DDD50-6EF2-4466-A9ED-99502EE4A656}" type="slidenum">
              <a:rPr lang="en-PK" smtClean="0"/>
              <a:t>‹#›</a:t>
            </a:fld>
            <a:endParaRPr lang="en-PK"/>
          </a:p>
        </p:txBody>
      </p:sp>
    </p:spTree>
    <p:extLst>
      <p:ext uri="{BB962C8B-B14F-4D97-AF65-F5344CB8AC3E}">
        <p14:creationId xmlns:p14="http://schemas.microsoft.com/office/powerpoint/2010/main" val="1030393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6"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7" name="Isosceles Triangle 16">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8"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9"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0"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1" name="Isosceles Triangle 20">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2" name="Isosceles Triangle 21">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grpSp>
      <p:sp useBgFill="1">
        <p:nvSpPr>
          <p:cNvPr id="24" name="Rectangle 23">
            <a:extLst>
              <a:ext uri="{FF2B5EF4-FFF2-40B4-BE49-F238E27FC236}">
                <a16:creationId xmlns:a16="http://schemas.microsoft.com/office/drawing/2014/main" id="{DD6BC9EB-F181-48AB-BCA2-3D1DB20D2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935499-F54F-82EC-C995-B7C2917AB32A}"/>
              </a:ext>
            </a:extLst>
          </p:cNvPr>
          <p:cNvSpPr txBox="1"/>
          <p:nvPr/>
        </p:nvSpPr>
        <p:spPr>
          <a:xfrm>
            <a:off x="1507066" y="999460"/>
            <a:ext cx="5698067" cy="4479852"/>
          </a:xfrm>
          <a:prstGeom prst="rect">
            <a:avLst/>
          </a:prstGeom>
        </p:spPr>
        <p:txBody>
          <a:bodyPr vert="horz" lIns="91440" tIns="45720" rIns="91440" bIns="45720" rtlCol="0" anchor="ctr">
            <a:normAutofit/>
          </a:bodyPr>
          <a:lstStyle/>
          <a:p>
            <a:pPr algn="r">
              <a:spcBef>
                <a:spcPct val="0"/>
              </a:spcBef>
              <a:spcAft>
                <a:spcPts val="600"/>
              </a:spcAft>
            </a:pPr>
            <a:r>
              <a:rPr lang="en-US" sz="5400" b="1">
                <a:solidFill>
                  <a:schemeClr val="accent1"/>
                </a:solidFill>
                <a:latin typeface="+mj-lt"/>
                <a:ea typeface="+mj-ea"/>
                <a:cs typeface="+mj-cs"/>
              </a:rPr>
              <a:t>Keys</a:t>
            </a:r>
            <a:r>
              <a:rPr lang="en-US" sz="5400">
                <a:ln w="18415" cmpd="sng">
                  <a:solidFill>
                    <a:srgbClr val="000000"/>
                  </a:solidFill>
                  <a:prstDash val="solid"/>
                </a:ln>
                <a:solidFill>
                  <a:schemeClr val="accent1"/>
                </a:solidFill>
                <a:latin typeface="+mj-lt"/>
                <a:ea typeface="+mj-ea"/>
                <a:cs typeface="+mj-cs"/>
              </a:rPr>
              <a:t> and other connecting elements</a:t>
            </a:r>
            <a:endParaRPr lang="en-US" sz="5400">
              <a:solidFill>
                <a:schemeClr val="accent1"/>
              </a:solidFill>
              <a:latin typeface="+mj-lt"/>
              <a:ea typeface="+mj-ea"/>
              <a:cs typeface="+mj-cs"/>
            </a:endParaRPr>
          </a:p>
        </p:txBody>
      </p:sp>
      <p:sp>
        <p:nvSpPr>
          <p:cNvPr id="26" name="Isosceles Triangle 25">
            <a:extLst>
              <a:ext uri="{FF2B5EF4-FFF2-40B4-BE49-F238E27FC236}">
                <a16:creationId xmlns:a16="http://schemas.microsoft.com/office/drawing/2014/main" id="{D33AAA80-39DC-4020-9BFF-0718F35C7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cxnSp>
        <p:nvCxnSpPr>
          <p:cNvPr id="28" name="Straight Connector 27">
            <a:extLst>
              <a:ext uri="{FF2B5EF4-FFF2-40B4-BE49-F238E27FC236}">
                <a16:creationId xmlns:a16="http://schemas.microsoft.com/office/drawing/2014/main" id="{C9C5D90B-7EE3-4D26-AB7D-A5A3A6E112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Isosceles Triangle 29">
            <a:extLst>
              <a:ext uri="{FF2B5EF4-FFF2-40B4-BE49-F238E27FC236}">
                <a16:creationId xmlns:a16="http://schemas.microsoft.com/office/drawing/2014/main" id="{1177F295-741F-4EFF-B0CA-BE69295AD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Tree>
    <p:extLst>
      <p:ext uri="{BB962C8B-B14F-4D97-AF65-F5344CB8AC3E}">
        <p14:creationId xmlns:p14="http://schemas.microsoft.com/office/powerpoint/2010/main" val="3569841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Dimensions of parallel Keys</a:t>
            </a:r>
          </a:p>
        </p:txBody>
      </p:sp>
      <p:sp>
        <p:nvSpPr>
          <p:cNvPr id="2" name="Content Placeholder 1"/>
          <p:cNvSpPr>
            <a:spLocks noGrp="1"/>
          </p:cNvSpPr>
          <p:nvPr>
            <p:ph idx="1"/>
          </p:nvPr>
        </p:nvSpPr>
        <p:spPr>
          <a:xfrm>
            <a:off x="673309" y="904875"/>
            <a:ext cx="8610600" cy="5715000"/>
          </a:xfrm>
        </p:spPr>
        <p:txBody>
          <a:bodyPr>
            <a:normAutofit/>
          </a:bodyPr>
          <a:lstStyle/>
          <a:p>
            <a:pPr algn="just"/>
            <a:r>
              <a:rPr lang="en-US" sz="2400" dirty="0"/>
              <a:t>To assist in machining and inspecting the shaft or the hub, the dimensions </a:t>
            </a:r>
            <a:r>
              <a:rPr lang="en-US" sz="2400" i="1" dirty="0"/>
              <a:t>S </a:t>
            </a:r>
            <a:r>
              <a:rPr lang="en-US" sz="2400" dirty="0"/>
              <a:t>and </a:t>
            </a:r>
            <a:r>
              <a:rPr lang="en-US" sz="2400" i="1" dirty="0"/>
              <a:t>T </a:t>
            </a:r>
            <a:r>
              <a:rPr lang="en-US" sz="2400" dirty="0"/>
              <a:t>can be computed and shown on the part drawings.</a:t>
            </a:r>
          </a:p>
        </p:txBody>
      </p:sp>
      <p:pic>
        <p:nvPicPr>
          <p:cNvPr id="5" name="Picture 4">
            <a:extLst>
              <a:ext uri="{FF2B5EF4-FFF2-40B4-BE49-F238E27FC236}">
                <a16:creationId xmlns:a16="http://schemas.microsoft.com/office/drawing/2014/main" id="{3B6E29D9-2F2E-461F-9F93-F7B54DE34E84}"/>
              </a:ext>
            </a:extLst>
          </p:cNvPr>
          <p:cNvPicPr>
            <a:picLocks noChangeAspect="1"/>
          </p:cNvPicPr>
          <p:nvPr/>
        </p:nvPicPr>
        <p:blipFill>
          <a:blip r:embed="rId3"/>
          <a:stretch>
            <a:fillRect/>
          </a:stretch>
        </p:blipFill>
        <p:spPr>
          <a:xfrm>
            <a:off x="0" y="2220574"/>
            <a:ext cx="5629275" cy="2524125"/>
          </a:xfrm>
          <a:prstGeom prst="rect">
            <a:avLst/>
          </a:prstGeom>
        </p:spPr>
      </p:pic>
      <p:pic>
        <p:nvPicPr>
          <p:cNvPr id="7" name="Picture 6">
            <a:extLst>
              <a:ext uri="{FF2B5EF4-FFF2-40B4-BE49-F238E27FC236}">
                <a16:creationId xmlns:a16="http://schemas.microsoft.com/office/drawing/2014/main" id="{E4DE3344-97F8-4760-927B-825ACB50B3F3}"/>
              </a:ext>
            </a:extLst>
          </p:cNvPr>
          <p:cNvPicPr>
            <a:picLocks noChangeAspect="1"/>
          </p:cNvPicPr>
          <p:nvPr/>
        </p:nvPicPr>
        <p:blipFill>
          <a:blip r:embed="rId4"/>
          <a:stretch>
            <a:fillRect/>
          </a:stretch>
        </p:blipFill>
        <p:spPr>
          <a:xfrm>
            <a:off x="0" y="4676775"/>
            <a:ext cx="7648575" cy="2181225"/>
          </a:xfrm>
          <a:prstGeom prst="rect">
            <a:avLst/>
          </a:prstGeom>
        </p:spPr>
      </p:pic>
      <p:pic>
        <p:nvPicPr>
          <p:cNvPr id="6" name="Picture 5">
            <a:extLst>
              <a:ext uri="{FF2B5EF4-FFF2-40B4-BE49-F238E27FC236}">
                <a16:creationId xmlns:a16="http://schemas.microsoft.com/office/drawing/2014/main" id="{1EF2A171-1493-250B-C095-E358A183F8E8}"/>
              </a:ext>
            </a:extLst>
          </p:cNvPr>
          <p:cNvPicPr>
            <a:picLocks noChangeAspect="1"/>
          </p:cNvPicPr>
          <p:nvPr/>
        </p:nvPicPr>
        <p:blipFill>
          <a:blip r:embed="rId5"/>
          <a:srcRect t="1119" r="62274"/>
          <a:stretch/>
        </p:blipFill>
        <p:spPr>
          <a:xfrm>
            <a:off x="6083430" y="1716382"/>
            <a:ext cx="2990460" cy="2979589"/>
          </a:xfrm>
          <a:prstGeom prst="rect">
            <a:avLst/>
          </a:prstGeom>
        </p:spPr>
      </p:pic>
      <p:pic>
        <p:nvPicPr>
          <p:cNvPr id="9" name="Picture 8">
            <a:extLst>
              <a:ext uri="{FF2B5EF4-FFF2-40B4-BE49-F238E27FC236}">
                <a16:creationId xmlns:a16="http://schemas.microsoft.com/office/drawing/2014/main" id="{FBF94D0F-E238-19CE-97EB-0496EE217516}"/>
              </a:ext>
            </a:extLst>
          </p:cNvPr>
          <p:cNvPicPr>
            <a:picLocks noChangeAspect="1"/>
          </p:cNvPicPr>
          <p:nvPr/>
        </p:nvPicPr>
        <p:blipFill>
          <a:blip r:embed="rId6"/>
          <a:stretch>
            <a:fillRect/>
          </a:stretch>
        </p:blipFill>
        <p:spPr>
          <a:xfrm>
            <a:off x="7648575" y="4562475"/>
            <a:ext cx="4514628" cy="2181225"/>
          </a:xfrm>
          <a:prstGeom prst="rect">
            <a:avLst/>
          </a:prstGeom>
        </p:spPr>
      </p:pic>
      <p:pic>
        <p:nvPicPr>
          <p:cNvPr id="11" name="Picture 10">
            <a:extLst>
              <a:ext uri="{FF2B5EF4-FFF2-40B4-BE49-F238E27FC236}">
                <a16:creationId xmlns:a16="http://schemas.microsoft.com/office/drawing/2014/main" id="{4C9A7D23-4B1A-9DAD-3F32-322535729FAB}"/>
              </a:ext>
            </a:extLst>
          </p:cNvPr>
          <p:cNvPicPr>
            <a:picLocks noChangeAspect="1"/>
          </p:cNvPicPr>
          <p:nvPr/>
        </p:nvPicPr>
        <p:blipFill>
          <a:blip r:embed="rId7"/>
          <a:stretch>
            <a:fillRect/>
          </a:stretch>
        </p:blipFill>
        <p:spPr>
          <a:xfrm>
            <a:off x="7419941" y="3813895"/>
            <a:ext cx="4714597" cy="592286"/>
          </a:xfrm>
          <a:prstGeom prst="rect">
            <a:avLst/>
          </a:prstGeom>
        </p:spPr>
      </p:pic>
    </p:spTree>
    <p:extLst>
      <p:ext uri="{BB962C8B-B14F-4D97-AF65-F5344CB8AC3E}">
        <p14:creationId xmlns:p14="http://schemas.microsoft.com/office/powerpoint/2010/main" val="41664686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3E1DC-496A-CDDE-F23F-9B87B66B1CBA}"/>
              </a:ext>
            </a:extLst>
          </p:cNvPr>
          <p:cNvSpPr>
            <a:spLocks noGrp="1"/>
          </p:cNvSpPr>
          <p:nvPr>
            <p:ph type="title"/>
          </p:nvPr>
        </p:nvSpPr>
        <p:spPr>
          <a:xfrm>
            <a:off x="242619" y="48410"/>
            <a:ext cx="8596668" cy="1320800"/>
          </a:xfrm>
        </p:spPr>
        <p:txBody>
          <a:bodyPr/>
          <a:lstStyle/>
          <a:p>
            <a:r>
              <a:rPr lang="en-US" dirty="0"/>
              <a:t>Key seat</a:t>
            </a:r>
            <a:endParaRPr lang="en-PK" dirty="0"/>
          </a:p>
        </p:txBody>
      </p:sp>
      <p:pic>
        <p:nvPicPr>
          <p:cNvPr id="5" name="Content Placeholder 4">
            <a:extLst>
              <a:ext uri="{FF2B5EF4-FFF2-40B4-BE49-F238E27FC236}">
                <a16:creationId xmlns:a16="http://schemas.microsoft.com/office/drawing/2014/main" id="{E7F150F8-28E1-448C-9B01-94A8D71DE60A}"/>
              </a:ext>
            </a:extLst>
          </p:cNvPr>
          <p:cNvPicPr>
            <a:picLocks noGrp="1" noChangeAspect="1"/>
          </p:cNvPicPr>
          <p:nvPr>
            <p:ph idx="1"/>
          </p:nvPr>
        </p:nvPicPr>
        <p:blipFill>
          <a:blip r:embed="rId2"/>
          <a:stretch>
            <a:fillRect/>
          </a:stretch>
        </p:blipFill>
        <p:spPr>
          <a:xfrm>
            <a:off x="2281146" y="3766032"/>
            <a:ext cx="7356601" cy="2482368"/>
          </a:xfrm>
        </p:spPr>
      </p:pic>
      <p:pic>
        <p:nvPicPr>
          <p:cNvPr id="9" name="Picture 8">
            <a:extLst>
              <a:ext uri="{FF2B5EF4-FFF2-40B4-BE49-F238E27FC236}">
                <a16:creationId xmlns:a16="http://schemas.microsoft.com/office/drawing/2014/main" id="{83137351-28F8-8EBD-9F2C-E57063BB3464}"/>
              </a:ext>
            </a:extLst>
          </p:cNvPr>
          <p:cNvPicPr>
            <a:picLocks noChangeAspect="1"/>
          </p:cNvPicPr>
          <p:nvPr/>
        </p:nvPicPr>
        <p:blipFill>
          <a:blip r:embed="rId3"/>
          <a:stretch>
            <a:fillRect/>
          </a:stretch>
        </p:blipFill>
        <p:spPr>
          <a:xfrm>
            <a:off x="6671610" y="1368313"/>
            <a:ext cx="4990737" cy="2242861"/>
          </a:xfrm>
          <a:prstGeom prst="rect">
            <a:avLst/>
          </a:prstGeom>
        </p:spPr>
      </p:pic>
      <p:pic>
        <p:nvPicPr>
          <p:cNvPr id="11" name="Picture 10">
            <a:extLst>
              <a:ext uri="{FF2B5EF4-FFF2-40B4-BE49-F238E27FC236}">
                <a16:creationId xmlns:a16="http://schemas.microsoft.com/office/drawing/2014/main" id="{92461200-8443-DAAF-A23B-7971087A912F}"/>
              </a:ext>
            </a:extLst>
          </p:cNvPr>
          <p:cNvPicPr>
            <a:picLocks noChangeAspect="1"/>
          </p:cNvPicPr>
          <p:nvPr/>
        </p:nvPicPr>
        <p:blipFill>
          <a:blip r:embed="rId4"/>
          <a:srcRect r="501" b="6169"/>
          <a:stretch/>
        </p:blipFill>
        <p:spPr>
          <a:xfrm>
            <a:off x="1023320" y="708810"/>
            <a:ext cx="4867589" cy="2866536"/>
          </a:xfrm>
          <a:prstGeom prst="rect">
            <a:avLst/>
          </a:prstGeom>
        </p:spPr>
      </p:pic>
    </p:spTree>
    <p:extLst>
      <p:ext uri="{BB962C8B-B14F-4D97-AF65-F5344CB8AC3E}">
        <p14:creationId xmlns:p14="http://schemas.microsoft.com/office/powerpoint/2010/main" val="3084909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99137F9-60E6-2A86-210A-AF2F572BCF14}"/>
              </a:ext>
            </a:extLst>
          </p:cNvPr>
          <p:cNvPicPr>
            <a:picLocks noGrp="1" noChangeAspect="1"/>
          </p:cNvPicPr>
          <p:nvPr>
            <p:ph idx="4294967295"/>
          </p:nvPr>
        </p:nvPicPr>
        <p:blipFill>
          <a:blip r:embed="rId2"/>
          <a:stretch>
            <a:fillRect/>
          </a:stretch>
        </p:blipFill>
        <p:spPr>
          <a:xfrm>
            <a:off x="0" y="125413"/>
            <a:ext cx="5751513" cy="2874962"/>
          </a:xfrm>
        </p:spPr>
      </p:pic>
      <p:pic>
        <p:nvPicPr>
          <p:cNvPr id="7" name="Picture 6">
            <a:extLst>
              <a:ext uri="{FF2B5EF4-FFF2-40B4-BE49-F238E27FC236}">
                <a16:creationId xmlns:a16="http://schemas.microsoft.com/office/drawing/2014/main" id="{C523A1DB-8E6C-4172-2B80-8C0F37559C54}"/>
              </a:ext>
            </a:extLst>
          </p:cNvPr>
          <p:cNvPicPr>
            <a:picLocks noChangeAspect="1"/>
          </p:cNvPicPr>
          <p:nvPr/>
        </p:nvPicPr>
        <p:blipFill>
          <a:blip r:embed="rId3"/>
          <a:stretch>
            <a:fillRect/>
          </a:stretch>
        </p:blipFill>
        <p:spPr>
          <a:xfrm>
            <a:off x="5181286" y="3433081"/>
            <a:ext cx="6474507" cy="2875443"/>
          </a:xfrm>
          <a:prstGeom prst="rect">
            <a:avLst/>
          </a:prstGeom>
        </p:spPr>
      </p:pic>
      <p:sp>
        <p:nvSpPr>
          <p:cNvPr id="8" name="TextBox 7">
            <a:extLst>
              <a:ext uri="{FF2B5EF4-FFF2-40B4-BE49-F238E27FC236}">
                <a16:creationId xmlns:a16="http://schemas.microsoft.com/office/drawing/2014/main" id="{5D56790C-E2D5-007D-D47E-B8FDF4FB9C86}"/>
              </a:ext>
            </a:extLst>
          </p:cNvPr>
          <p:cNvSpPr txBox="1"/>
          <p:nvPr/>
        </p:nvSpPr>
        <p:spPr>
          <a:xfrm>
            <a:off x="6096000" y="2398427"/>
            <a:ext cx="3462728" cy="369332"/>
          </a:xfrm>
          <a:prstGeom prst="rect">
            <a:avLst/>
          </a:prstGeom>
          <a:noFill/>
        </p:spPr>
        <p:txBody>
          <a:bodyPr wrap="square" rtlCol="0">
            <a:spAutoFit/>
          </a:bodyPr>
          <a:lstStyle/>
          <a:p>
            <a:r>
              <a:rPr lang="en-US" b="1" dirty="0"/>
              <a:t>Sled Runner</a:t>
            </a:r>
            <a:endParaRPr lang="en-PK" b="1" dirty="0"/>
          </a:p>
        </p:txBody>
      </p:sp>
      <p:sp>
        <p:nvSpPr>
          <p:cNvPr id="9" name="TextBox 8">
            <a:extLst>
              <a:ext uri="{FF2B5EF4-FFF2-40B4-BE49-F238E27FC236}">
                <a16:creationId xmlns:a16="http://schemas.microsoft.com/office/drawing/2014/main" id="{F791303D-D1C4-C3C4-A6C4-37E6C94ECB5F}"/>
              </a:ext>
            </a:extLst>
          </p:cNvPr>
          <p:cNvSpPr txBox="1"/>
          <p:nvPr/>
        </p:nvSpPr>
        <p:spPr>
          <a:xfrm>
            <a:off x="692045" y="3857626"/>
            <a:ext cx="3462728" cy="400110"/>
          </a:xfrm>
          <a:prstGeom prst="rect">
            <a:avLst/>
          </a:prstGeom>
          <a:noFill/>
        </p:spPr>
        <p:txBody>
          <a:bodyPr wrap="square" rtlCol="0">
            <a:spAutoFit/>
          </a:bodyPr>
          <a:lstStyle/>
          <a:p>
            <a:r>
              <a:rPr lang="en-US" sz="2000" dirty="0"/>
              <a:t>Profile</a:t>
            </a:r>
            <a:endParaRPr lang="en-PK" sz="2000" dirty="0"/>
          </a:p>
        </p:txBody>
      </p:sp>
      <p:pic>
        <p:nvPicPr>
          <p:cNvPr id="11" name="Picture 10">
            <a:extLst>
              <a:ext uri="{FF2B5EF4-FFF2-40B4-BE49-F238E27FC236}">
                <a16:creationId xmlns:a16="http://schemas.microsoft.com/office/drawing/2014/main" id="{8D57C158-E4CF-1F7C-286B-DD9FE6E7A7F8}"/>
              </a:ext>
            </a:extLst>
          </p:cNvPr>
          <p:cNvPicPr>
            <a:picLocks noChangeAspect="1"/>
          </p:cNvPicPr>
          <p:nvPr/>
        </p:nvPicPr>
        <p:blipFill>
          <a:blip r:embed="rId4"/>
          <a:stretch>
            <a:fillRect/>
          </a:stretch>
        </p:blipFill>
        <p:spPr>
          <a:xfrm>
            <a:off x="2630461" y="4476757"/>
            <a:ext cx="2228850" cy="1924050"/>
          </a:xfrm>
          <a:prstGeom prst="rect">
            <a:avLst/>
          </a:prstGeom>
        </p:spPr>
      </p:pic>
      <p:pic>
        <p:nvPicPr>
          <p:cNvPr id="13" name="Picture 12">
            <a:extLst>
              <a:ext uri="{FF2B5EF4-FFF2-40B4-BE49-F238E27FC236}">
                <a16:creationId xmlns:a16="http://schemas.microsoft.com/office/drawing/2014/main" id="{4A580467-BBD4-F1C9-3BFD-2A577020C4C6}"/>
              </a:ext>
            </a:extLst>
          </p:cNvPr>
          <p:cNvPicPr>
            <a:picLocks noChangeAspect="1"/>
          </p:cNvPicPr>
          <p:nvPr/>
        </p:nvPicPr>
        <p:blipFill>
          <a:blip r:embed="rId5"/>
          <a:stretch>
            <a:fillRect/>
          </a:stretch>
        </p:blipFill>
        <p:spPr>
          <a:xfrm>
            <a:off x="8418539" y="349096"/>
            <a:ext cx="1908514" cy="2233997"/>
          </a:xfrm>
          <a:prstGeom prst="rect">
            <a:avLst/>
          </a:prstGeom>
        </p:spPr>
      </p:pic>
    </p:spTree>
    <p:extLst>
      <p:ext uri="{BB962C8B-B14F-4D97-AF65-F5344CB8AC3E}">
        <p14:creationId xmlns:p14="http://schemas.microsoft.com/office/powerpoint/2010/main" val="3006038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Taper Keys</a:t>
            </a:r>
          </a:p>
        </p:txBody>
      </p:sp>
      <p:sp>
        <p:nvSpPr>
          <p:cNvPr id="2" name="Content Placeholder 1"/>
          <p:cNvSpPr>
            <a:spLocks noGrp="1"/>
          </p:cNvSpPr>
          <p:nvPr>
            <p:ph idx="1"/>
          </p:nvPr>
        </p:nvSpPr>
        <p:spPr>
          <a:xfrm>
            <a:off x="1752600" y="914400"/>
            <a:ext cx="8610600" cy="5715000"/>
          </a:xfrm>
        </p:spPr>
        <p:txBody>
          <a:bodyPr>
            <a:normAutofit/>
          </a:bodyPr>
          <a:lstStyle/>
          <a:p>
            <a:pPr algn="just"/>
            <a:r>
              <a:rPr lang="en-US" sz="2400" dirty="0"/>
              <a:t>Taper are designed to be inserted from the end of the shaft after the hub is in position rather than installing the key first and then sliding the hub over the key as with parallel keys.</a:t>
            </a:r>
          </a:p>
          <a:p>
            <a:pPr algn="just"/>
            <a:r>
              <a:rPr lang="en-US" sz="2400" dirty="0"/>
              <a:t>The taper extends over at least the length of the hub, and the height, </a:t>
            </a:r>
            <a:r>
              <a:rPr lang="en-US" sz="2400" i="1" dirty="0"/>
              <a:t>H, </a:t>
            </a:r>
            <a:r>
              <a:rPr lang="en-US" sz="2400" dirty="0"/>
              <a:t>measured at the end of the hub, is the same as for the parallel key</a:t>
            </a:r>
          </a:p>
        </p:txBody>
      </p:sp>
      <p:pic>
        <p:nvPicPr>
          <p:cNvPr id="5" name="Picture 4">
            <a:extLst>
              <a:ext uri="{FF2B5EF4-FFF2-40B4-BE49-F238E27FC236}">
                <a16:creationId xmlns:a16="http://schemas.microsoft.com/office/drawing/2014/main" id="{F3DF2B36-73B5-48BD-90A6-851F59BCB8F6}"/>
              </a:ext>
            </a:extLst>
          </p:cNvPr>
          <p:cNvPicPr>
            <a:picLocks noChangeAspect="1"/>
          </p:cNvPicPr>
          <p:nvPr/>
        </p:nvPicPr>
        <p:blipFill>
          <a:blip r:embed="rId3"/>
          <a:stretch>
            <a:fillRect/>
          </a:stretch>
        </p:blipFill>
        <p:spPr>
          <a:xfrm>
            <a:off x="2024063" y="4086226"/>
            <a:ext cx="8486775" cy="2771775"/>
          </a:xfrm>
          <a:prstGeom prst="rect">
            <a:avLst/>
          </a:prstGeom>
        </p:spPr>
      </p:pic>
    </p:spTree>
    <p:extLst>
      <p:ext uri="{BB962C8B-B14F-4D97-AF65-F5344CB8AC3E}">
        <p14:creationId xmlns:p14="http://schemas.microsoft.com/office/powerpoint/2010/main" val="29660387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Gib Head Keys</a:t>
            </a:r>
          </a:p>
        </p:txBody>
      </p:sp>
      <p:sp>
        <p:nvSpPr>
          <p:cNvPr id="2" name="Content Placeholder 1"/>
          <p:cNvSpPr>
            <a:spLocks noGrp="1"/>
          </p:cNvSpPr>
          <p:nvPr>
            <p:ph idx="1"/>
          </p:nvPr>
        </p:nvSpPr>
        <p:spPr>
          <a:xfrm>
            <a:off x="1752600" y="914400"/>
            <a:ext cx="8610600" cy="5715000"/>
          </a:xfrm>
        </p:spPr>
        <p:txBody>
          <a:bodyPr>
            <a:normAutofit/>
          </a:bodyPr>
          <a:lstStyle/>
          <a:p>
            <a:r>
              <a:rPr lang="en-US" sz="2400" dirty="0"/>
              <a:t>The </a:t>
            </a:r>
            <a:r>
              <a:rPr lang="en-US" sz="2400" i="1" dirty="0"/>
              <a:t>gib head key </a:t>
            </a:r>
            <a:r>
              <a:rPr lang="en-US" sz="2400" dirty="0"/>
              <a:t>has a tapered geometry inside the hub that is the same as that of the plain taper key. But the extended head provides the means of extracting the key from the same end at which it was installed.</a:t>
            </a:r>
          </a:p>
        </p:txBody>
      </p:sp>
      <p:pic>
        <p:nvPicPr>
          <p:cNvPr id="5" name="Picture 4">
            <a:extLst>
              <a:ext uri="{FF2B5EF4-FFF2-40B4-BE49-F238E27FC236}">
                <a16:creationId xmlns:a16="http://schemas.microsoft.com/office/drawing/2014/main" id="{85D57258-EADA-41B8-B9A9-EE85998FF615}"/>
              </a:ext>
            </a:extLst>
          </p:cNvPr>
          <p:cNvPicPr>
            <a:picLocks noChangeAspect="1"/>
          </p:cNvPicPr>
          <p:nvPr/>
        </p:nvPicPr>
        <p:blipFill>
          <a:blip r:embed="rId3"/>
          <a:stretch>
            <a:fillRect/>
          </a:stretch>
        </p:blipFill>
        <p:spPr>
          <a:xfrm>
            <a:off x="2743200" y="3448050"/>
            <a:ext cx="6909669" cy="3181350"/>
          </a:xfrm>
          <a:prstGeom prst="rect">
            <a:avLst/>
          </a:prstGeom>
        </p:spPr>
      </p:pic>
    </p:spTree>
    <p:extLst>
      <p:ext uri="{BB962C8B-B14F-4D97-AF65-F5344CB8AC3E}">
        <p14:creationId xmlns:p14="http://schemas.microsoft.com/office/powerpoint/2010/main" val="8572722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E6D08-9372-465D-A234-D68EC36DE758}"/>
              </a:ext>
            </a:extLst>
          </p:cNvPr>
          <p:cNvSpPr>
            <a:spLocks noGrp="1"/>
          </p:cNvSpPr>
          <p:nvPr>
            <p:ph type="title"/>
          </p:nvPr>
        </p:nvSpPr>
        <p:spPr/>
        <p:txBody>
          <a:bodyPr/>
          <a:lstStyle/>
          <a:p>
            <a:r>
              <a:rPr lang="en-US" dirty="0"/>
              <a:t>Gib Head Keys</a:t>
            </a:r>
          </a:p>
        </p:txBody>
      </p:sp>
      <p:pic>
        <p:nvPicPr>
          <p:cNvPr id="2052" name="Picture 4" descr="Gibhead Keys | Bonut Engineering Ltd">
            <a:extLst>
              <a:ext uri="{FF2B5EF4-FFF2-40B4-BE49-F238E27FC236}">
                <a16:creationId xmlns:a16="http://schemas.microsoft.com/office/drawing/2014/main" id="{E853ECE8-73B3-44FD-A094-1724CBA5B3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181323"/>
            <a:ext cx="8229600" cy="538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564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Pin Keys</a:t>
            </a:r>
          </a:p>
        </p:txBody>
      </p:sp>
      <p:sp>
        <p:nvSpPr>
          <p:cNvPr id="2" name="Content Placeholder 1"/>
          <p:cNvSpPr>
            <a:spLocks noGrp="1"/>
          </p:cNvSpPr>
          <p:nvPr>
            <p:ph idx="1"/>
          </p:nvPr>
        </p:nvSpPr>
        <p:spPr>
          <a:xfrm>
            <a:off x="1752600" y="914400"/>
            <a:ext cx="8610600" cy="2667000"/>
          </a:xfrm>
        </p:spPr>
        <p:txBody>
          <a:bodyPr>
            <a:normAutofit/>
          </a:bodyPr>
          <a:lstStyle/>
          <a:p>
            <a:pPr algn="just"/>
            <a:r>
              <a:rPr lang="en-US" sz="2400" dirty="0"/>
              <a:t>The </a:t>
            </a:r>
            <a:r>
              <a:rPr lang="en-US" sz="2400" i="1" dirty="0"/>
              <a:t>pin key, </a:t>
            </a:r>
            <a:r>
              <a:rPr lang="en-US" sz="2400" dirty="0"/>
              <a:t>shown in is a cylindrical pin placed in a cylindrical groove in the shaft and hub.</a:t>
            </a:r>
          </a:p>
          <a:p>
            <a:pPr algn="just"/>
            <a:r>
              <a:rPr lang="en-US" sz="2400" dirty="0"/>
              <a:t>Lower stress concentration factors result from this design as compared with parallel or taper keys.</a:t>
            </a:r>
          </a:p>
        </p:txBody>
      </p:sp>
      <p:pic>
        <p:nvPicPr>
          <p:cNvPr id="5" name="Picture 4">
            <a:extLst>
              <a:ext uri="{FF2B5EF4-FFF2-40B4-BE49-F238E27FC236}">
                <a16:creationId xmlns:a16="http://schemas.microsoft.com/office/drawing/2014/main" id="{FAC14B49-072F-4274-949A-D08535295BCD}"/>
              </a:ext>
            </a:extLst>
          </p:cNvPr>
          <p:cNvPicPr>
            <a:picLocks noChangeAspect="1"/>
          </p:cNvPicPr>
          <p:nvPr/>
        </p:nvPicPr>
        <p:blipFill>
          <a:blip r:embed="rId3"/>
          <a:stretch>
            <a:fillRect/>
          </a:stretch>
        </p:blipFill>
        <p:spPr>
          <a:xfrm>
            <a:off x="5973978" y="3086100"/>
            <a:ext cx="4698784" cy="3771900"/>
          </a:xfrm>
          <a:prstGeom prst="rect">
            <a:avLst/>
          </a:prstGeom>
        </p:spPr>
      </p:pic>
      <p:sp>
        <p:nvSpPr>
          <p:cNvPr id="6" name="Content Placeholder 1">
            <a:extLst>
              <a:ext uri="{FF2B5EF4-FFF2-40B4-BE49-F238E27FC236}">
                <a16:creationId xmlns:a16="http://schemas.microsoft.com/office/drawing/2014/main" id="{833BB6BE-27F0-43B2-A6EC-99CB98A1A136}"/>
              </a:ext>
            </a:extLst>
          </p:cNvPr>
          <p:cNvSpPr txBox="1">
            <a:spLocks/>
          </p:cNvSpPr>
          <p:nvPr/>
        </p:nvSpPr>
        <p:spPr>
          <a:xfrm>
            <a:off x="1766888" y="3614737"/>
            <a:ext cx="4100513" cy="2667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FF0000"/>
                </a:solidFill>
              </a:rPr>
              <a:t>A close fit between the pin and the groove is desired. So that the pin does not move and the bearing is uniform along the length of the pin.</a:t>
            </a:r>
          </a:p>
        </p:txBody>
      </p:sp>
    </p:spTree>
    <p:extLst>
      <p:ext uri="{BB962C8B-B14F-4D97-AF65-F5344CB8AC3E}">
        <p14:creationId xmlns:p14="http://schemas.microsoft.com/office/powerpoint/2010/main" val="24454172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Woodruff Keys</a:t>
            </a:r>
          </a:p>
        </p:txBody>
      </p:sp>
      <p:sp>
        <p:nvSpPr>
          <p:cNvPr id="2" name="Content Placeholder 1"/>
          <p:cNvSpPr>
            <a:spLocks noGrp="1"/>
          </p:cNvSpPr>
          <p:nvPr>
            <p:ph idx="1"/>
          </p:nvPr>
        </p:nvSpPr>
        <p:spPr>
          <a:xfrm>
            <a:off x="1752600" y="914400"/>
            <a:ext cx="8610600" cy="5715000"/>
          </a:xfrm>
        </p:spPr>
        <p:txBody>
          <a:bodyPr>
            <a:normAutofit/>
          </a:bodyPr>
          <a:lstStyle/>
          <a:p>
            <a:pPr algn="just"/>
            <a:r>
              <a:rPr lang="en-US" sz="2400" dirty="0"/>
              <a:t>Where </a:t>
            </a:r>
            <a:r>
              <a:rPr lang="en-US" sz="2400" dirty="0">
                <a:solidFill>
                  <a:srgbClr val="FF0000"/>
                </a:solidFill>
              </a:rPr>
              <a:t>light loading </a:t>
            </a:r>
            <a:r>
              <a:rPr lang="en-US" sz="2400" dirty="0"/>
              <a:t>and relatively easy assembly and disassembly are desired, the </a:t>
            </a:r>
            <a:r>
              <a:rPr lang="en-US" sz="2400" i="1" dirty="0"/>
              <a:t>Woodruff key </a:t>
            </a:r>
            <a:r>
              <a:rPr lang="en-US" sz="2400" dirty="0"/>
              <a:t>should be considered.</a:t>
            </a:r>
          </a:p>
          <a:p>
            <a:endParaRPr lang="en-US" dirty="0"/>
          </a:p>
        </p:txBody>
      </p:sp>
      <p:pic>
        <p:nvPicPr>
          <p:cNvPr id="5" name="Picture 4">
            <a:extLst>
              <a:ext uri="{FF2B5EF4-FFF2-40B4-BE49-F238E27FC236}">
                <a16:creationId xmlns:a16="http://schemas.microsoft.com/office/drawing/2014/main" id="{DE5DDF7B-2EE3-4169-A0FC-3996C77B4EB6}"/>
              </a:ext>
            </a:extLst>
          </p:cNvPr>
          <p:cNvPicPr>
            <a:picLocks noChangeAspect="1"/>
          </p:cNvPicPr>
          <p:nvPr/>
        </p:nvPicPr>
        <p:blipFill>
          <a:blip r:embed="rId3"/>
          <a:stretch>
            <a:fillRect/>
          </a:stretch>
        </p:blipFill>
        <p:spPr>
          <a:xfrm>
            <a:off x="1566863" y="2381025"/>
            <a:ext cx="9144000" cy="4334100"/>
          </a:xfrm>
          <a:prstGeom prst="rect">
            <a:avLst/>
          </a:prstGeom>
        </p:spPr>
      </p:pic>
    </p:spTree>
    <p:extLst>
      <p:ext uri="{BB962C8B-B14F-4D97-AF65-F5344CB8AC3E}">
        <p14:creationId xmlns:p14="http://schemas.microsoft.com/office/powerpoint/2010/main" val="2271149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3B9738-B8BB-4DD3-91E2-5E25B7828C16}"/>
              </a:ext>
            </a:extLst>
          </p:cNvPr>
          <p:cNvSpPr>
            <a:spLocks noGrp="1"/>
          </p:cNvSpPr>
          <p:nvPr>
            <p:ph type="title"/>
          </p:nvPr>
        </p:nvSpPr>
        <p:spPr/>
        <p:txBody>
          <a:bodyPr/>
          <a:lstStyle/>
          <a:p>
            <a:r>
              <a:rPr lang="en-US" dirty="0"/>
              <a:t>Woodruff Keys</a:t>
            </a:r>
          </a:p>
        </p:txBody>
      </p:sp>
      <p:pic>
        <p:nvPicPr>
          <p:cNvPr id="3074" name="Picture 2" descr="Woodruff Keys - Non-Rok | Hi-Pro | Metric and Standard Woodruff Keys Stanho">
            <a:extLst>
              <a:ext uri="{FF2B5EF4-FFF2-40B4-BE49-F238E27FC236}">
                <a16:creationId xmlns:a16="http://schemas.microsoft.com/office/drawing/2014/main" id="{E8B2D10D-77BA-4BE6-9D26-4C8A2D4F7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371601"/>
            <a:ext cx="7391400" cy="5237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98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Woodruff Keys</a:t>
            </a:r>
          </a:p>
        </p:txBody>
      </p:sp>
      <p:sp>
        <p:nvSpPr>
          <p:cNvPr id="2" name="Content Placeholder 1"/>
          <p:cNvSpPr>
            <a:spLocks noGrp="1"/>
          </p:cNvSpPr>
          <p:nvPr>
            <p:ph idx="1"/>
          </p:nvPr>
        </p:nvSpPr>
        <p:spPr>
          <a:xfrm>
            <a:off x="1752600" y="914400"/>
            <a:ext cx="8915400" cy="5715000"/>
          </a:xfrm>
        </p:spPr>
        <p:txBody>
          <a:bodyPr>
            <a:normAutofit/>
          </a:bodyPr>
          <a:lstStyle/>
          <a:p>
            <a:r>
              <a:rPr lang="en-US" dirty="0"/>
              <a:t>The circular groove in the shaft holds the key in position while the mating part is slid over the key.</a:t>
            </a:r>
          </a:p>
          <a:p>
            <a:r>
              <a:rPr lang="en-US" dirty="0"/>
              <a:t>ANSI Standard B17.2–1967 lists the dimensions for a large number of standard Woodruff keys and their mating </a:t>
            </a:r>
            <a:r>
              <a:rPr lang="en-US" dirty="0" err="1"/>
              <a:t>keyseats</a:t>
            </a:r>
            <a:r>
              <a:rPr lang="en-US" dirty="0"/>
              <a:t>.</a:t>
            </a:r>
          </a:p>
          <a:p>
            <a:r>
              <a:rPr lang="en-US" dirty="0"/>
              <a:t>Table 11–3 provides a sampling of those sizes.</a:t>
            </a:r>
          </a:p>
          <a:p>
            <a:r>
              <a:rPr lang="en-US" dirty="0"/>
              <a:t>Note that the </a:t>
            </a:r>
            <a:r>
              <a:rPr lang="en-US" b="1" i="1" dirty="0"/>
              <a:t>key number </a:t>
            </a:r>
            <a:r>
              <a:rPr lang="en-US" dirty="0"/>
              <a:t>indicates the nominal key dimensions. The last two digits give the nominal diameter, </a:t>
            </a:r>
            <a:r>
              <a:rPr lang="en-US" b="1" i="1" dirty="0"/>
              <a:t>B</a:t>
            </a:r>
            <a:r>
              <a:rPr lang="en-US" i="1" dirty="0"/>
              <a:t>, </a:t>
            </a:r>
            <a:r>
              <a:rPr lang="en-US" dirty="0"/>
              <a:t>in eighths of an inch, and the digits preceding the last two give the nominal width, </a:t>
            </a:r>
            <a:r>
              <a:rPr lang="en-US" b="1" i="1" dirty="0"/>
              <a:t>W</a:t>
            </a:r>
            <a:r>
              <a:rPr lang="en-US" i="1" dirty="0"/>
              <a:t>, </a:t>
            </a:r>
            <a:r>
              <a:rPr lang="en-US" dirty="0"/>
              <a:t>in thirty-seconds of an inch.</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E2710AB8-F13A-4887-A566-5F0BB6187921}"/>
                  </a:ext>
                </a:extLst>
              </p14:cNvPr>
              <p14:cNvContentPartPr/>
              <p14:nvPr/>
            </p14:nvContentPartPr>
            <p14:xfrm>
              <a:off x="5279160" y="5149440"/>
              <a:ext cx="200160" cy="52920"/>
            </p14:xfrm>
          </p:contentPart>
        </mc:Choice>
        <mc:Fallback xmlns="">
          <p:pic>
            <p:nvPicPr>
              <p:cNvPr id="4" name="Ink 3">
                <a:extLst>
                  <a:ext uri="{FF2B5EF4-FFF2-40B4-BE49-F238E27FC236}">
                    <a16:creationId xmlns:a16="http://schemas.microsoft.com/office/drawing/2014/main" id="{E2710AB8-F13A-4887-A566-5F0BB6187921}"/>
                  </a:ext>
                </a:extLst>
              </p:cNvPr>
              <p:cNvPicPr/>
              <p:nvPr/>
            </p:nvPicPr>
            <p:blipFill>
              <a:blip r:embed="rId4"/>
              <a:stretch>
                <a:fillRect/>
              </a:stretch>
            </p:blipFill>
            <p:spPr>
              <a:xfrm>
                <a:off x="5269800" y="5140080"/>
                <a:ext cx="218880" cy="71640"/>
              </a:xfrm>
              <a:prstGeom prst="rect">
                <a:avLst/>
              </a:prstGeom>
            </p:spPr>
          </p:pic>
        </mc:Fallback>
      </mc:AlternateContent>
    </p:spTree>
    <p:extLst>
      <p:ext uri="{BB962C8B-B14F-4D97-AF65-F5344CB8AC3E}">
        <p14:creationId xmlns:p14="http://schemas.microsoft.com/office/powerpoint/2010/main" val="27449600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2D0B62-99FB-438A-AA8B-B3DC6F6FB96B}"/>
              </a:ext>
            </a:extLst>
          </p:cNvPr>
          <p:cNvSpPr>
            <a:spLocks noGrp="1"/>
          </p:cNvSpPr>
          <p:nvPr>
            <p:ph type="title"/>
          </p:nvPr>
        </p:nvSpPr>
        <p:spPr>
          <a:xfrm>
            <a:off x="3205161" y="5105400"/>
            <a:ext cx="6858000" cy="1173162"/>
          </a:xfrm>
        </p:spPr>
        <p:txBody>
          <a:bodyPr/>
          <a:lstStyle/>
          <a:p>
            <a:r>
              <a:rPr lang="en-US" dirty="0"/>
              <a:t>Keys and Couplings</a:t>
            </a:r>
          </a:p>
        </p:txBody>
      </p:sp>
      <p:pic>
        <p:nvPicPr>
          <p:cNvPr id="1028" name="Picture 4" descr="What are shaft keyways, its characteristics and benefits">
            <a:extLst>
              <a:ext uri="{FF2B5EF4-FFF2-40B4-BE49-F238E27FC236}">
                <a16:creationId xmlns:a16="http://schemas.microsoft.com/office/drawing/2014/main" id="{47E8F76F-E42A-49C4-9EB9-5B397EA0F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662" y="560388"/>
            <a:ext cx="6858000" cy="4179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1530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Woodruff Keys Dimensions</a:t>
            </a:r>
          </a:p>
        </p:txBody>
      </p:sp>
      <p:sp>
        <p:nvSpPr>
          <p:cNvPr id="2" name="Content Placeholder 1"/>
          <p:cNvSpPr>
            <a:spLocks noGrp="1"/>
          </p:cNvSpPr>
          <p:nvPr>
            <p:ph idx="1"/>
          </p:nvPr>
        </p:nvSpPr>
        <p:spPr>
          <a:xfrm>
            <a:off x="1752600" y="4191000"/>
            <a:ext cx="8915400" cy="2438400"/>
          </a:xfrm>
        </p:spPr>
        <p:txBody>
          <a:bodyPr>
            <a:normAutofit/>
          </a:bodyPr>
          <a:lstStyle/>
          <a:p>
            <a:pPr algn="just"/>
            <a:r>
              <a:rPr lang="en-US" sz="2400" dirty="0"/>
              <a:t>Note that the </a:t>
            </a:r>
            <a:r>
              <a:rPr lang="en-US" sz="2400" b="1" i="1" dirty="0"/>
              <a:t>key number </a:t>
            </a:r>
            <a:r>
              <a:rPr lang="en-US" sz="2400" dirty="0"/>
              <a:t>indicates the nominal key dimensions. The last two digits give the nominal diameter, </a:t>
            </a:r>
            <a:r>
              <a:rPr lang="en-US" sz="2400" b="1" i="1" dirty="0"/>
              <a:t>B</a:t>
            </a:r>
            <a:r>
              <a:rPr lang="en-US" sz="2400" i="1" dirty="0"/>
              <a:t>, </a:t>
            </a:r>
            <a:r>
              <a:rPr lang="en-US" sz="2400" dirty="0"/>
              <a:t>in eighths of an inch, and the digits preceding the last two give the nominal width, </a:t>
            </a:r>
            <a:r>
              <a:rPr lang="en-US" sz="2400" b="1" i="1" dirty="0"/>
              <a:t>W</a:t>
            </a:r>
            <a:r>
              <a:rPr lang="en-US" sz="2400" i="1" dirty="0"/>
              <a:t>, </a:t>
            </a:r>
            <a:r>
              <a:rPr lang="en-US" sz="2400" dirty="0"/>
              <a:t>in thirty-seconds of an inch.</a:t>
            </a:r>
          </a:p>
        </p:txBody>
      </p:sp>
      <p:pic>
        <p:nvPicPr>
          <p:cNvPr id="4" name="Picture 3">
            <a:extLst>
              <a:ext uri="{FF2B5EF4-FFF2-40B4-BE49-F238E27FC236}">
                <a16:creationId xmlns:a16="http://schemas.microsoft.com/office/drawing/2014/main" id="{B60CDD3E-17D2-417C-8972-C18760AD06A0}"/>
              </a:ext>
            </a:extLst>
          </p:cNvPr>
          <p:cNvPicPr>
            <a:picLocks noChangeAspect="1"/>
          </p:cNvPicPr>
          <p:nvPr/>
        </p:nvPicPr>
        <p:blipFill>
          <a:blip r:embed="rId3"/>
          <a:stretch>
            <a:fillRect/>
          </a:stretch>
        </p:blipFill>
        <p:spPr>
          <a:xfrm>
            <a:off x="1528762" y="949786"/>
            <a:ext cx="9144000" cy="3226927"/>
          </a:xfrm>
          <a:prstGeom prst="rect">
            <a:avLst/>
          </a:prstGeom>
        </p:spPr>
      </p:pic>
    </p:spTree>
    <p:extLst>
      <p:ext uri="{BB962C8B-B14F-4D97-AF65-F5344CB8AC3E}">
        <p14:creationId xmlns:p14="http://schemas.microsoft.com/office/powerpoint/2010/main" val="7918065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08222C-7312-1343-7908-091F7737D52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1910687" y="87102"/>
            <a:ext cx="6974006" cy="6770898"/>
          </a:xfrm>
          <a:prstGeom prst="rect">
            <a:avLst/>
          </a:prstGeom>
        </p:spPr>
      </p:pic>
    </p:spTree>
    <p:extLst>
      <p:ext uri="{BB962C8B-B14F-4D97-AF65-F5344CB8AC3E}">
        <p14:creationId xmlns:p14="http://schemas.microsoft.com/office/powerpoint/2010/main" val="3527098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B53E-1DD6-424A-9655-F716ADFC5941}"/>
              </a:ext>
            </a:extLst>
          </p:cNvPr>
          <p:cNvSpPr>
            <a:spLocks noGrp="1"/>
          </p:cNvSpPr>
          <p:nvPr>
            <p:ph type="title"/>
          </p:nvPr>
        </p:nvSpPr>
        <p:spPr/>
        <p:txBody>
          <a:bodyPr/>
          <a:lstStyle/>
          <a:p>
            <a:endParaRPr lang="en-PK"/>
          </a:p>
        </p:txBody>
      </p:sp>
      <p:pic>
        <p:nvPicPr>
          <p:cNvPr id="4" name="keys types">
            <a:hlinkClick r:id="" action="ppaction://media"/>
            <a:extLst>
              <a:ext uri="{FF2B5EF4-FFF2-40B4-BE49-F238E27FC236}">
                <a16:creationId xmlns:a16="http://schemas.microsoft.com/office/drawing/2014/main" id="{496A95B6-205D-4E82-8D10-FE17FC9BDE6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8999" y="561169"/>
            <a:ext cx="11545859" cy="5816942"/>
          </a:xfrm>
        </p:spPr>
      </p:pic>
    </p:spTree>
    <p:extLst>
      <p:ext uri="{BB962C8B-B14F-4D97-AF65-F5344CB8AC3E}">
        <p14:creationId xmlns:p14="http://schemas.microsoft.com/office/powerpoint/2010/main" val="249883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7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676E-B4EB-422D-A303-074189C44AEC}"/>
              </a:ext>
            </a:extLst>
          </p:cNvPr>
          <p:cNvSpPr>
            <a:spLocks noGrp="1"/>
          </p:cNvSpPr>
          <p:nvPr>
            <p:ph type="title"/>
          </p:nvPr>
        </p:nvSpPr>
        <p:spPr/>
        <p:txBody>
          <a:bodyPr/>
          <a:lstStyle/>
          <a:p>
            <a:endParaRPr lang="en-PK"/>
          </a:p>
        </p:txBody>
      </p:sp>
      <p:pic>
        <p:nvPicPr>
          <p:cNvPr id="4" name="installing keys">
            <a:hlinkClick r:id="" action="ppaction://media"/>
            <a:extLst>
              <a:ext uri="{FF2B5EF4-FFF2-40B4-BE49-F238E27FC236}">
                <a16:creationId xmlns:a16="http://schemas.microsoft.com/office/drawing/2014/main" id="{5C551E81-5709-451D-8AAF-D6681622FFF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7334" y="453903"/>
            <a:ext cx="10933670" cy="5440460"/>
          </a:xfrm>
        </p:spPr>
      </p:pic>
    </p:spTree>
    <p:extLst>
      <p:ext uri="{BB962C8B-B14F-4D97-AF65-F5344CB8AC3E}">
        <p14:creationId xmlns:p14="http://schemas.microsoft.com/office/powerpoint/2010/main" val="239263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2D4827-82DC-4EA5-BD28-EA70784DC60E}"/>
              </a:ext>
            </a:extLst>
          </p:cNvPr>
          <p:cNvSpPr>
            <a:spLocks noGrp="1"/>
          </p:cNvSpPr>
          <p:nvPr>
            <p:ph type="title"/>
          </p:nvPr>
        </p:nvSpPr>
        <p:spPr>
          <a:xfrm>
            <a:off x="1797666" y="1076784"/>
            <a:ext cx="8596668" cy="1826581"/>
          </a:xfrm>
        </p:spPr>
        <p:txBody>
          <a:bodyPr/>
          <a:lstStyle/>
          <a:p>
            <a:r>
              <a:rPr lang="en-US" dirty="0"/>
              <a:t>Material for Keys</a:t>
            </a:r>
          </a:p>
        </p:txBody>
      </p:sp>
    </p:spTree>
    <p:extLst>
      <p:ext uri="{BB962C8B-B14F-4D97-AF65-F5344CB8AC3E}">
        <p14:creationId xmlns:p14="http://schemas.microsoft.com/office/powerpoint/2010/main" val="4220643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Material for Keys</a:t>
            </a:r>
          </a:p>
        </p:txBody>
      </p:sp>
      <p:sp>
        <p:nvSpPr>
          <p:cNvPr id="2" name="Content Placeholder 1"/>
          <p:cNvSpPr>
            <a:spLocks noGrp="1"/>
          </p:cNvSpPr>
          <p:nvPr>
            <p:ph idx="1"/>
          </p:nvPr>
        </p:nvSpPr>
        <p:spPr>
          <a:xfrm>
            <a:off x="1752600" y="914400"/>
            <a:ext cx="8610600" cy="5715000"/>
          </a:xfrm>
        </p:spPr>
        <p:txBody>
          <a:bodyPr>
            <a:normAutofit/>
          </a:bodyPr>
          <a:lstStyle/>
          <a:p>
            <a:pPr algn="just"/>
            <a:r>
              <a:rPr lang="en-US" sz="2400" dirty="0"/>
              <a:t>Keys are made from plain carbon steel, alloy steels, stainless steels, and some nonferrous metals.</a:t>
            </a:r>
          </a:p>
          <a:p>
            <a:pPr algn="just"/>
            <a:r>
              <a:rPr lang="en-US" sz="2400" dirty="0"/>
              <a:t>Even plastics are used for small devices under low loads.</a:t>
            </a:r>
          </a:p>
          <a:p>
            <a:endParaRPr lang="en-US" dirty="0"/>
          </a:p>
          <a:p>
            <a:endParaRPr lang="en-US" dirty="0"/>
          </a:p>
        </p:txBody>
      </p:sp>
    </p:spTree>
    <p:extLst>
      <p:ext uri="{BB962C8B-B14F-4D97-AF65-F5344CB8AC3E}">
        <p14:creationId xmlns:p14="http://schemas.microsoft.com/office/powerpoint/2010/main" val="22338867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DA9A16-2119-4637-BF90-83B5AD668AC9}"/>
              </a:ext>
            </a:extLst>
          </p:cNvPr>
          <p:cNvPicPr>
            <a:picLocks noChangeAspect="1"/>
          </p:cNvPicPr>
          <p:nvPr/>
        </p:nvPicPr>
        <p:blipFill>
          <a:blip r:embed="rId3"/>
          <a:stretch>
            <a:fillRect/>
          </a:stretch>
        </p:blipFill>
        <p:spPr>
          <a:xfrm>
            <a:off x="1509712" y="9525"/>
            <a:ext cx="9144000" cy="6357536"/>
          </a:xfrm>
          <a:prstGeom prst="rect">
            <a:avLst/>
          </a:prstGeom>
        </p:spPr>
      </p:pic>
      <p:pic>
        <p:nvPicPr>
          <p:cNvPr id="11" name="Picture 10">
            <a:extLst>
              <a:ext uri="{FF2B5EF4-FFF2-40B4-BE49-F238E27FC236}">
                <a16:creationId xmlns:a16="http://schemas.microsoft.com/office/drawing/2014/main" id="{4581D621-7DCC-4DAC-9429-E2D7C9AB52E1}"/>
              </a:ext>
            </a:extLst>
          </p:cNvPr>
          <p:cNvPicPr>
            <a:picLocks noChangeAspect="1"/>
          </p:cNvPicPr>
          <p:nvPr/>
        </p:nvPicPr>
        <p:blipFill>
          <a:blip r:embed="rId4"/>
          <a:stretch>
            <a:fillRect/>
          </a:stretch>
        </p:blipFill>
        <p:spPr>
          <a:xfrm>
            <a:off x="1524000" y="6358256"/>
            <a:ext cx="9144000" cy="389889"/>
          </a:xfrm>
          <a:prstGeom prst="rect">
            <a:avLst/>
          </a:prstGeom>
        </p:spPr>
      </p:pic>
    </p:spTree>
    <p:extLst>
      <p:ext uri="{BB962C8B-B14F-4D97-AF65-F5344CB8AC3E}">
        <p14:creationId xmlns:p14="http://schemas.microsoft.com/office/powerpoint/2010/main" val="40880262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0"/>
            <a:ext cx="9067800" cy="990600"/>
          </a:xfrm>
        </p:spPr>
        <p:txBody>
          <a:bodyPr>
            <a:noAutofit/>
          </a:bodyPr>
          <a:lstStyle/>
          <a:p>
            <a:r>
              <a:rPr lang="en-US" sz="4000" dirty="0"/>
              <a:t>Stress Analysis to determine Key Length</a:t>
            </a:r>
          </a:p>
        </p:txBody>
      </p:sp>
      <p:sp>
        <p:nvSpPr>
          <p:cNvPr id="2" name="Content Placeholder 1"/>
          <p:cNvSpPr>
            <a:spLocks noGrp="1"/>
          </p:cNvSpPr>
          <p:nvPr>
            <p:ph idx="1"/>
          </p:nvPr>
        </p:nvSpPr>
        <p:spPr>
          <a:xfrm>
            <a:off x="1790700" y="1473959"/>
            <a:ext cx="8610600" cy="5715000"/>
          </a:xfrm>
        </p:spPr>
        <p:txBody>
          <a:bodyPr>
            <a:normAutofit/>
          </a:bodyPr>
          <a:lstStyle/>
          <a:p>
            <a:pPr algn="just"/>
            <a:r>
              <a:rPr lang="en-US" sz="2400" dirty="0"/>
              <a:t>There are two basic modes of potential failure for keys transmitting power: </a:t>
            </a:r>
          </a:p>
          <a:p>
            <a:pPr marL="0" indent="0" algn="just">
              <a:buNone/>
            </a:pPr>
            <a:r>
              <a:rPr lang="en-US" sz="2400" dirty="0"/>
              <a:t>(1) shear across the shaft/ hub interface and </a:t>
            </a:r>
          </a:p>
          <a:p>
            <a:pPr marL="0" indent="0" algn="just">
              <a:buNone/>
            </a:pPr>
            <a:r>
              <a:rPr lang="en-US" sz="2400" dirty="0"/>
              <a:t>(2) compression failure due to the bearing action between the sides of the key and the shaft or hub material.</a:t>
            </a:r>
          </a:p>
          <a:p>
            <a:pPr algn="just"/>
            <a:r>
              <a:rPr lang="en-US" sz="2400" dirty="0"/>
              <a:t>The analysis for either failure mode requires an understanding of the forces that act on the key.</a:t>
            </a:r>
          </a:p>
        </p:txBody>
      </p:sp>
    </p:spTree>
    <p:extLst>
      <p:ext uri="{BB962C8B-B14F-4D97-AF65-F5344CB8AC3E}">
        <p14:creationId xmlns:p14="http://schemas.microsoft.com/office/powerpoint/2010/main" val="31220954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1FDEC74-E580-450C-950B-FFBAFC947163}"/>
              </a:ext>
            </a:extLst>
          </p:cNvPr>
          <p:cNvPicPr>
            <a:picLocks noGrp="1" noChangeAspect="1"/>
          </p:cNvPicPr>
          <p:nvPr>
            <p:ph idx="1"/>
          </p:nvPr>
        </p:nvPicPr>
        <p:blipFill>
          <a:blip r:embed="rId2"/>
          <a:stretch>
            <a:fillRect/>
          </a:stretch>
        </p:blipFill>
        <p:spPr>
          <a:xfrm>
            <a:off x="3373046" y="1131994"/>
            <a:ext cx="5447785" cy="4590386"/>
          </a:xfrm>
          <a:prstGeom prst="rect">
            <a:avLst/>
          </a:prstGeom>
        </p:spPr>
      </p:pic>
    </p:spTree>
    <p:extLst>
      <p:ext uri="{BB962C8B-B14F-4D97-AF65-F5344CB8AC3E}">
        <p14:creationId xmlns:p14="http://schemas.microsoft.com/office/powerpoint/2010/main" val="1276053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0"/>
            <a:ext cx="9067800" cy="990600"/>
          </a:xfrm>
        </p:spPr>
        <p:txBody>
          <a:bodyPr>
            <a:noAutofit/>
          </a:bodyPr>
          <a:lstStyle/>
          <a:p>
            <a:r>
              <a:rPr lang="en-US" sz="4000" dirty="0"/>
              <a:t>Forces on a Key</a:t>
            </a:r>
          </a:p>
        </p:txBody>
      </p:sp>
      <p:pic>
        <p:nvPicPr>
          <p:cNvPr id="7" name="Picture 6">
            <a:extLst>
              <a:ext uri="{FF2B5EF4-FFF2-40B4-BE49-F238E27FC236}">
                <a16:creationId xmlns:a16="http://schemas.microsoft.com/office/drawing/2014/main" id="{51E607F4-B8BF-4167-A475-8CD04C53C889}"/>
              </a:ext>
            </a:extLst>
          </p:cNvPr>
          <p:cNvPicPr>
            <a:picLocks noChangeAspect="1"/>
          </p:cNvPicPr>
          <p:nvPr/>
        </p:nvPicPr>
        <p:blipFill>
          <a:blip r:embed="rId3"/>
          <a:stretch>
            <a:fillRect/>
          </a:stretch>
        </p:blipFill>
        <p:spPr>
          <a:xfrm>
            <a:off x="537873" y="1313035"/>
            <a:ext cx="10130127" cy="4787962"/>
          </a:xfrm>
          <a:prstGeom prst="rect">
            <a:avLst/>
          </a:prstGeom>
        </p:spPr>
      </p:pic>
    </p:spTree>
    <p:extLst>
      <p:ext uri="{BB962C8B-B14F-4D97-AF65-F5344CB8AC3E}">
        <p14:creationId xmlns:p14="http://schemas.microsoft.com/office/powerpoint/2010/main" val="21602722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a:t>Think about it!...</a:t>
            </a:r>
            <a:endParaRPr lang="en-US" sz="4000" dirty="0"/>
          </a:p>
        </p:txBody>
      </p:sp>
      <p:sp>
        <p:nvSpPr>
          <p:cNvPr id="2" name="Content Placeholder 1"/>
          <p:cNvSpPr>
            <a:spLocks noGrp="1"/>
          </p:cNvSpPr>
          <p:nvPr>
            <p:ph idx="1"/>
          </p:nvPr>
        </p:nvSpPr>
        <p:spPr>
          <a:xfrm>
            <a:off x="1752600" y="914400"/>
            <a:ext cx="8610600" cy="5715000"/>
          </a:xfrm>
        </p:spPr>
        <p:txBody>
          <a:bodyPr>
            <a:normAutofit/>
          </a:bodyPr>
          <a:lstStyle/>
          <a:p>
            <a:pPr algn="just"/>
            <a:r>
              <a:rPr lang="en-US" sz="2400"/>
              <a:t>How are the gears attached to the shafts?</a:t>
            </a:r>
          </a:p>
          <a:p>
            <a:pPr algn="just"/>
            <a:r>
              <a:rPr lang="en-US" sz="2400"/>
              <a:t>How is the input shaft connected to the motor or engine that delivers the power?</a:t>
            </a:r>
          </a:p>
          <a:p>
            <a:pPr algn="just"/>
            <a:r>
              <a:rPr lang="en-US" sz="2400"/>
              <a:t>How is the output shaft connected to the driven machine?</a:t>
            </a:r>
          </a:p>
          <a:p>
            <a:pPr algn="just"/>
            <a:r>
              <a:rPr lang="en-US" sz="2400"/>
              <a:t>How are the gears located axially along the shafts?</a:t>
            </a:r>
          </a:p>
          <a:p>
            <a:pPr algn="just"/>
            <a:r>
              <a:rPr lang="en-US" sz="2400"/>
              <a:t>How can you keep contaminants from the outside from getting inside?</a:t>
            </a:r>
          </a:p>
          <a:p>
            <a:pPr algn="just"/>
            <a:r>
              <a:rPr lang="en-US" sz="2400"/>
              <a:t>How can you keep lubricating oil inside?</a:t>
            </a:r>
            <a:endParaRPr lang="en-US" sz="2400" dirty="0"/>
          </a:p>
        </p:txBody>
      </p:sp>
    </p:spTree>
    <p:extLst>
      <p:ext uri="{BB962C8B-B14F-4D97-AF65-F5344CB8AC3E}">
        <p14:creationId xmlns:p14="http://schemas.microsoft.com/office/powerpoint/2010/main" val="30790357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BC0761-5DF5-4B26-AD8D-0FF78E3E290D}"/>
              </a:ext>
            </a:extLst>
          </p:cNvPr>
          <p:cNvPicPr>
            <a:picLocks noGrp="1" noChangeAspect="1"/>
          </p:cNvPicPr>
          <p:nvPr>
            <p:ph idx="1"/>
          </p:nvPr>
        </p:nvPicPr>
        <p:blipFill>
          <a:blip r:embed="rId2"/>
          <a:stretch>
            <a:fillRect/>
          </a:stretch>
        </p:blipFill>
        <p:spPr>
          <a:xfrm>
            <a:off x="1296537" y="164027"/>
            <a:ext cx="9253182" cy="6400545"/>
          </a:xfrm>
        </p:spPr>
      </p:pic>
    </p:spTree>
    <p:extLst>
      <p:ext uri="{BB962C8B-B14F-4D97-AF65-F5344CB8AC3E}">
        <p14:creationId xmlns:p14="http://schemas.microsoft.com/office/powerpoint/2010/main" val="1079250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0"/>
            <a:ext cx="9067800" cy="990600"/>
          </a:xfrm>
        </p:spPr>
        <p:txBody>
          <a:bodyPr>
            <a:noAutofit/>
          </a:bodyPr>
          <a:lstStyle/>
          <a:p>
            <a:r>
              <a:rPr lang="en-US" sz="4000" dirty="0"/>
              <a:t>Forces on a Key</a:t>
            </a:r>
          </a:p>
        </p:txBody>
      </p:sp>
      <p:sp>
        <p:nvSpPr>
          <p:cNvPr id="4" name="Content Placeholder 1">
            <a:extLst>
              <a:ext uri="{FF2B5EF4-FFF2-40B4-BE49-F238E27FC236}">
                <a16:creationId xmlns:a16="http://schemas.microsoft.com/office/drawing/2014/main" id="{2A72A052-23A4-47B5-B3C6-C464B511AEF8}"/>
              </a:ext>
            </a:extLst>
          </p:cNvPr>
          <p:cNvSpPr>
            <a:spLocks noGrp="1"/>
          </p:cNvSpPr>
          <p:nvPr>
            <p:ph idx="1"/>
          </p:nvPr>
        </p:nvSpPr>
        <p:spPr>
          <a:xfrm>
            <a:off x="1752600" y="914400"/>
            <a:ext cx="8610600" cy="5715000"/>
          </a:xfrm>
        </p:spPr>
        <p:txBody>
          <a:bodyPr>
            <a:normAutofit/>
          </a:bodyPr>
          <a:lstStyle/>
          <a:p>
            <a:r>
              <a:rPr lang="en-US" sz="2400" dirty="0"/>
              <a:t>The magnitude of the shearing force can be found from:</a:t>
            </a:r>
          </a:p>
          <a:p>
            <a:endParaRPr lang="en-US" sz="2400" dirty="0"/>
          </a:p>
          <a:p>
            <a:endParaRPr lang="en-US" sz="2400" dirty="0"/>
          </a:p>
          <a:p>
            <a:endParaRPr lang="en-US" sz="2400" dirty="0"/>
          </a:p>
          <a:p>
            <a:endParaRPr lang="en-US" sz="2400" dirty="0"/>
          </a:p>
          <a:p>
            <a:r>
              <a:rPr lang="en-US" sz="2400" dirty="0"/>
              <a:t>In design, we can set the shearing stress equal to a design stress in shear for the maximum shear stress theory of failure:</a:t>
            </a:r>
          </a:p>
          <a:p>
            <a:endParaRPr lang="en-US" dirty="0"/>
          </a:p>
        </p:txBody>
      </p:sp>
      <p:pic>
        <p:nvPicPr>
          <p:cNvPr id="5" name="Picture 4">
            <a:extLst>
              <a:ext uri="{FF2B5EF4-FFF2-40B4-BE49-F238E27FC236}">
                <a16:creationId xmlns:a16="http://schemas.microsoft.com/office/drawing/2014/main" id="{BF6220C3-3B98-4AEC-B737-7842C8485770}"/>
              </a:ext>
            </a:extLst>
          </p:cNvPr>
          <p:cNvPicPr>
            <a:picLocks noChangeAspect="1"/>
          </p:cNvPicPr>
          <p:nvPr/>
        </p:nvPicPr>
        <p:blipFill>
          <a:blip r:embed="rId3"/>
          <a:stretch>
            <a:fillRect/>
          </a:stretch>
        </p:blipFill>
        <p:spPr>
          <a:xfrm>
            <a:off x="2780734" y="1520588"/>
            <a:ext cx="5462514" cy="1809185"/>
          </a:xfrm>
          <a:prstGeom prst="rect">
            <a:avLst/>
          </a:prstGeom>
        </p:spPr>
      </p:pic>
      <p:pic>
        <p:nvPicPr>
          <p:cNvPr id="8" name="Picture 7">
            <a:extLst>
              <a:ext uri="{FF2B5EF4-FFF2-40B4-BE49-F238E27FC236}">
                <a16:creationId xmlns:a16="http://schemas.microsoft.com/office/drawing/2014/main" id="{C64D1C32-12B1-439F-BF40-FFE818AF0A2A}"/>
              </a:ext>
            </a:extLst>
          </p:cNvPr>
          <p:cNvPicPr>
            <a:picLocks noChangeAspect="1"/>
          </p:cNvPicPr>
          <p:nvPr/>
        </p:nvPicPr>
        <p:blipFill>
          <a:blip r:embed="rId4"/>
          <a:stretch>
            <a:fillRect/>
          </a:stretch>
        </p:blipFill>
        <p:spPr>
          <a:xfrm>
            <a:off x="4888831" y="4651612"/>
            <a:ext cx="2490537" cy="685800"/>
          </a:xfrm>
          <a:prstGeom prst="rect">
            <a:avLst/>
          </a:prstGeom>
        </p:spPr>
      </p:pic>
    </p:spTree>
    <p:extLst>
      <p:ext uri="{BB962C8B-B14F-4D97-AF65-F5344CB8AC3E}">
        <p14:creationId xmlns:p14="http://schemas.microsoft.com/office/powerpoint/2010/main" val="9726836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fade">
                                      <p:cBhvr>
                                        <p:cTn id="1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Minimum length for shear</a:t>
            </a:r>
          </a:p>
        </p:txBody>
      </p:sp>
      <p:pic>
        <p:nvPicPr>
          <p:cNvPr id="5" name="Picture 4">
            <a:extLst>
              <a:ext uri="{FF2B5EF4-FFF2-40B4-BE49-F238E27FC236}">
                <a16:creationId xmlns:a16="http://schemas.microsoft.com/office/drawing/2014/main" id="{38D95F7F-E859-45EF-BA39-E524C0D7770E}"/>
              </a:ext>
            </a:extLst>
          </p:cNvPr>
          <p:cNvPicPr>
            <a:picLocks noChangeAspect="1"/>
          </p:cNvPicPr>
          <p:nvPr/>
        </p:nvPicPr>
        <p:blipFill>
          <a:blip r:embed="rId3"/>
          <a:stretch>
            <a:fillRect/>
          </a:stretch>
        </p:blipFill>
        <p:spPr>
          <a:xfrm>
            <a:off x="1828800" y="952500"/>
            <a:ext cx="7311818" cy="2171700"/>
          </a:xfrm>
          <a:prstGeom prst="rect">
            <a:avLst/>
          </a:prstGeom>
        </p:spPr>
      </p:pic>
    </p:spTree>
    <p:extLst>
      <p:ext uri="{BB962C8B-B14F-4D97-AF65-F5344CB8AC3E}">
        <p14:creationId xmlns:p14="http://schemas.microsoft.com/office/powerpoint/2010/main" val="26739047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0"/>
            <a:ext cx="9067800" cy="990600"/>
          </a:xfrm>
        </p:spPr>
        <p:txBody>
          <a:bodyPr>
            <a:noAutofit/>
          </a:bodyPr>
          <a:lstStyle/>
          <a:p>
            <a:r>
              <a:rPr lang="en-US" sz="4000" dirty="0"/>
              <a:t>Bearing failure in keys</a:t>
            </a:r>
          </a:p>
        </p:txBody>
      </p:sp>
      <p:sp>
        <p:nvSpPr>
          <p:cNvPr id="4" name="Content Placeholder 1">
            <a:extLst>
              <a:ext uri="{FF2B5EF4-FFF2-40B4-BE49-F238E27FC236}">
                <a16:creationId xmlns:a16="http://schemas.microsoft.com/office/drawing/2014/main" id="{2A72A052-23A4-47B5-B3C6-C464B511AEF8}"/>
              </a:ext>
            </a:extLst>
          </p:cNvPr>
          <p:cNvSpPr>
            <a:spLocks noGrp="1"/>
          </p:cNvSpPr>
          <p:nvPr>
            <p:ph idx="1"/>
          </p:nvPr>
        </p:nvSpPr>
        <p:spPr>
          <a:xfrm>
            <a:off x="1752600" y="914400"/>
            <a:ext cx="8915400" cy="5715000"/>
          </a:xfrm>
        </p:spPr>
        <p:txBody>
          <a:bodyPr>
            <a:normAutofit/>
          </a:bodyPr>
          <a:lstStyle/>
          <a:p>
            <a:pPr algn="just"/>
            <a:r>
              <a:rPr lang="en-US" sz="2400" dirty="0"/>
              <a:t>The failure in bearing is related to the compressive stress on the side of the key, the side of the shaft </a:t>
            </a:r>
            <a:r>
              <a:rPr lang="en-US" sz="2400" dirty="0" err="1"/>
              <a:t>keyseat</a:t>
            </a:r>
            <a:r>
              <a:rPr lang="en-US" sz="2400" dirty="0"/>
              <a:t>, or the side of the hub </a:t>
            </a:r>
            <a:r>
              <a:rPr lang="en-US" sz="2400" dirty="0" err="1"/>
              <a:t>keyseat</a:t>
            </a:r>
            <a:r>
              <a:rPr lang="en-US" sz="2400" dirty="0"/>
              <a:t>.</a:t>
            </a:r>
          </a:p>
          <a:p>
            <a:pPr algn="just"/>
            <a:r>
              <a:rPr lang="en-US" sz="2400" dirty="0"/>
              <a:t>Let’s define a </a:t>
            </a:r>
            <a:r>
              <a:rPr lang="en-US" sz="2400" i="1" dirty="0"/>
              <a:t>design stress for compression </a:t>
            </a:r>
            <a:r>
              <a:rPr lang="en-US" sz="2400" dirty="0"/>
              <a:t>as</a:t>
            </a:r>
          </a:p>
        </p:txBody>
      </p:sp>
      <p:pic>
        <p:nvPicPr>
          <p:cNvPr id="6" name="Picture 5">
            <a:extLst>
              <a:ext uri="{FF2B5EF4-FFF2-40B4-BE49-F238E27FC236}">
                <a16:creationId xmlns:a16="http://schemas.microsoft.com/office/drawing/2014/main" id="{0587EB6C-FA68-433C-9799-3960FB631205}"/>
              </a:ext>
            </a:extLst>
          </p:cNvPr>
          <p:cNvPicPr>
            <a:picLocks noChangeAspect="1"/>
          </p:cNvPicPr>
          <p:nvPr/>
        </p:nvPicPr>
        <p:blipFill>
          <a:blip r:embed="rId3"/>
          <a:stretch>
            <a:fillRect/>
          </a:stretch>
        </p:blipFill>
        <p:spPr>
          <a:xfrm>
            <a:off x="4724400" y="3074194"/>
            <a:ext cx="1948620" cy="709613"/>
          </a:xfrm>
          <a:prstGeom prst="rect">
            <a:avLst/>
          </a:prstGeom>
        </p:spPr>
      </p:pic>
      <p:pic>
        <p:nvPicPr>
          <p:cNvPr id="9" name="Picture 8">
            <a:extLst>
              <a:ext uri="{FF2B5EF4-FFF2-40B4-BE49-F238E27FC236}">
                <a16:creationId xmlns:a16="http://schemas.microsoft.com/office/drawing/2014/main" id="{CD6AA0BA-8FDA-40EF-8644-313DBCF2272F}"/>
              </a:ext>
            </a:extLst>
          </p:cNvPr>
          <p:cNvPicPr>
            <a:picLocks noChangeAspect="1"/>
          </p:cNvPicPr>
          <p:nvPr/>
        </p:nvPicPr>
        <p:blipFill>
          <a:blip r:embed="rId4"/>
          <a:stretch>
            <a:fillRect/>
          </a:stretch>
        </p:blipFill>
        <p:spPr>
          <a:xfrm>
            <a:off x="2209800" y="3940968"/>
            <a:ext cx="6248400" cy="1559648"/>
          </a:xfrm>
          <a:prstGeom prst="rect">
            <a:avLst/>
          </a:prstGeom>
        </p:spPr>
      </p:pic>
    </p:spTree>
    <p:extLst>
      <p:ext uri="{BB962C8B-B14F-4D97-AF65-F5344CB8AC3E}">
        <p14:creationId xmlns:p14="http://schemas.microsoft.com/office/powerpoint/2010/main" val="41896322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0"/>
            <a:ext cx="8839200" cy="990600"/>
          </a:xfrm>
        </p:spPr>
        <p:txBody>
          <a:bodyPr>
            <a:noAutofit/>
          </a:bodyPr>
          <a:lstStyle/>
          <a:p>
            <a:r>
              <a:rPr lang="en-US" sz="3600" dirty="0"/>
              <a:t>Minimum Required Length</a:t>
            </a:r>
          </a:p>
        </p:txBody>
      </p:sp>
      <p:sp>
        <p:nvSpPr>
          <p:cNvPr id="2" name="Content Placeholder 1"/>
          <p:cNvSpPr>
            <a:spLocks noGrp="1"/>
          </p:cNvSpPr>
          <p:nvPr>
            <p:ph idx="1"/>
          </p:nvPr>
        </p:nvSpPr>
        <p:spPr>
          <a:xfrm>
            <a:off x="1714500" y="2700706"/>
            <a:ext cx="8610600" cy="3800475"/>
          </a:xfrm>
        </p:spPr>
        <p:txBody>
          <a:bodyPr>
            <a:normAutofit/>
          </a:bodyPr>
          <a:lstStyle/>
          <a:p>
            <a:pPr algn="just"/>
            <a:r>
              <a:rPr lang="en-US" sz="2400" dirty="0"/>
              <a:t>For the design of a square key in which the strength of the key material is lower than that of the shaft or the hub.</a:t>
            </a:r>
          </a:p>
        </p:txBody>
      </p:sp>
      <p:pic>
        <p:nvPicPr>
          <p:cNvPr id="7" name="Picture 6">
            <a:extLst>
              <a:ext uri="{FF2B5EF4-FFF2-40B4-BE49-F238E27FC236}">
                <a16:creationId xmlns:a16="http://schemas.microsoft.com/office/drawing/2014/main" id="{A70B6456-4DCA-440F-A312-A962DEBD68F2}"/>
              </a:ext>
            </a:extLst>
          </p:cNvPr>
          <p:cNvPicPr>
            <a:picLocks noChangeAspect="1"/>
          </p:cNvPicPr>
          <p:nvPr/>
        </p:nvPicPr>
        <p:blipFill>
          <a:blip r:embed="rId3"/>
          <a:stretch>
            <a:fillRect/>
          </a:stretch>
        </p:blipFill>
        <p:spPr>
          <a:xfrm>
            <a:off x="1981201" y="596048"/>
            <a:ext cx="6467475" cy="1882689"/>
          </a:xfrm>
          <a:prstGeom prst="rect">
            <a:avLst/>
          </a:prstGeom>
        </p:spPr>
      </p:pic>
      <p:pic>
        <p:nvPicPr>
          <p:cNvPr id="9" name="Picture 8">
            <a:extLst>
              <a:ext uri="{FF2B5EF4-FFF2-40B4-BE49-F238E27FC236}">
                <a16:creationId xmlns:a16="http://schemas.microsoft.com/office/drawing/2014/main" id="{F1B95D04-C05A-4E91-8327-876F03C4944F}"/>
              </a:ext>
            </a:extLst>
          </p:cNvPr>
          <p:cNvPicPr>
            <a:picLocks noChangeAspect="1"/>
          </p:cNvPicPr>
          <p:nvPr/>
        </p:nvPicPr>
        <p:blipFill>
          <a:blip r:embed="rId4"/>
          <a:stretch>
            <a:fillRect/>
          </a:stretch>
        </p:blipFill>
        <p:spPr>
          <a:xfrm>
            <a:off x="1981201" y="4191001"/>
            <a:ext cx="6812435" cy="2532149"/>
          </a:xfrm>
          <a:prstGeom prst="rect">
            <a:avLst/>
          </a:prstGeom>
        </p:spPr>
      </p:pic>
    </p:spTree>
    <p:extLst>
      <p:ext uri="{BB962C8B-B14F-4D97-AF65-F5344CB8AC3E}">
        <p14:creationId xmlns:p14="http://schemas.microsoft.com/office/powerpoint/2010/main" val="4995281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067800" cy="990600"/>
          </a:xfrm>
        </p:spPr>
        <p:txBody>
          <a:bodyPr>
            <a:noAutofit/>
          </a:bodyPr>
          <a:lstStyle/>
          <a:p>
            <a:r>
              <a:rPr lang="en-US" sz="4000" dirty="0"/>
              <a:t>DESIGN PROCEDURE FOR PARALLEL KEYS</a:t>
            </a:r>
          </a:p>
        </p:txBody>
      </p:sp>
      <p:sp>
        <p:nvSpPr>
          <p:cNvPr id="2" name="Content Placeholder 1"/>
          <p:cNvSpPr>
            <a:spLocks noGrp="1"/>
          </p:cNvSpPr>
          <p:nvPr>
            <p:ph idx="1"/>
          </p:nvPr>
        </p:nvSpPr>
        <p:spPr>
          <a:xfrm>
            <a:off x="1524000" y="1392071"/>
            <a:ext cx="9820701" cy="5715000"/>
          </a:xfrm>
        </p:spPr>
        <p:txBody>
          <a:bodyPr>
            <a:normAutofit/>
          </a:bodyPr>
          <a:lstStyle/>
          <a:p>
            <a:pPr marL="514350" indent="-514350" algn="just">
              <a:buFont typeface="+mj-lt"/>
              <a:buAutoNum type="arabicPeriod"/>
            </a:pPr>
            <a:r>
              <a:rPr lang="en-US" sz="2400" dirty="0"/>
              <a:t>Complete the design of the shaft into which the key will be installed and specify the actual diameter at the location of the </a:t>
            </a:r>
            <a:r>
              <a:rPr lang="en-US" sz="2400" dirty="0" err="1"/>
              <a:t>keyseat</a:t>
            </a:r>
            <a:r>
              <a:rPr lang="en-US" sz="2400" dirty="0"/>
              <a:t>.</a:t>
            </a:r>
          </a:p>
          <a:p>
            <a:pPr marL="514350" indent="-514350" algn="just">
              <a:buFont typeface="+mj-lt"/>
              <a:buAutoNum type="arabicPeriod"/>
            </a:pPr>
            <a:r>
              <a:rPr lang="en-US" sz="2400" dirty="0"/>
              <a:t>Select the size of the key from Table 11–1.</a:t>
            </a:r>
          </a:p>
          <a:p>
            <a:pPr marL="514350" indent="-514350" algn="just">
              <a:buFont typeface="+mj-lt"/>
              <a:buAutoNum type="arabicPeriod"/>
            </a:pPr>
            <a:r>
              <a:rPr lang="en-US" sz="2400" dirty="0"/>
              <a:t>Specify a suitable design factor, </a:t>
            </a:r>
            <a:r>
              <a:rPr lang="en-US" sz="2400" i="1" dirty="0"/>
              <a:t>N</a:t>
            </a:r>
            <a:r>
              <a:rPr lang="en-US" sz="2400" dirty="0"/>
              <a:t>. In typical industrial applications, </a:t>
            </a:r>
            <a:r>
              <a:rPr lang="en-US" sz="2400" i="1" dirty="0"/>
              <a:t>N </a:t>
            </a:r>
            <a:r>
              <a:rPr lang="en-US" sz="2400" dirty="0"/>
              <a:t>= 3 is adequate to accommodate accidental overloads and shock.</a:t>
            </a:r>
          </a:p>
          <a:p>
            <a:pPr marL="514350" indent="-514350" algn="just">
              <a:buFont typeface="+mj-lt"/>
              <a:buAutoNum type="arabicPeriod"/>
            </a:pPr>
            <a:r>
              <a:rPr lang="en-US" sz="2400" dirty="0"/>
              <a:t>Specify the material for the key, usually SAE 1018 steel. A higher-strength material can be used.</a:t>
            </a:r>
          </a:p>
        </p:txBody>
      </p:sp>
    </p:spTree>
    <p:extLst>
      <p:ext uri="{BB962C8B-B14F-4D97-AF65-F5344CB8AC3E}">
        <p14:creationId xmlns:p14="http://schemas.microsoft.com/office/powerpoint/2010/main" val="24718067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067800" cy="990600"/>
          </a:xfrm>
        </p:spPr>
        <p:txBody>
          <a:bodyPr>
            <a:noAutofit/>
          </a:bodyPr>
          <a:lstStyle/>
          <a:p>
            <a:r>
              <a:rPr lang="en-US" sz="4000" dirty="0"/>
              <a:t>DESIGN PROCEDURE FOR PARALLEL KEYS</a:t>
            </a:r>
          </a:p>
        </p:txBody>
      </p:sp>
      <p:sp>
        <p:nvSpPr>
          <p:cNvPr id="2" name="Content Placeholder 1"/>
          <p:cNvSpPr>
            <a:spLocks noGrp="1"/>
          </p:cNvSpPr>
          <p:nvPr>
            <p:ph idx="1"/>
          </p:nvPr>
        </p:nvSpPr>
        <p:spPr>
          <a:xfrm>
            <a:off x="1562100" y="1337481"/>
            <a:ext cx="9067800" cy="5943600"/>
          </a:xfrm>
        </p:spPr>
        <p:txBody>
          <a:bodyPr>
            <a:normAutofit/>
          </a:bodyPr>
          <a:lstStyle/>
          <a:p>
            <a:pPr marL="514350" indent="-514350" algn="just">
              <a:buFont typeface="+mj-lt"/>
              <a:buAutoNum type="arabicPeriod" startAt="5"/>
            </a:pPr>
            <a:r>
              <a:rPr lang="en-US" sz="2000" dirty="0"/>
              <a:t>Determine the yield strength of the materials for the key, the shaft, and the hub.</a:t>
            </a:r>
          </a:p>
          <a:p>
            <a:pPr marL="514350" indent="-514350" algn="just">
              <a:buFont typeface="+mj-lt"/>
              <a:buAutoNum type="arabicPeriod" startAt="5"/>
            </a:pPr>
            <a:r>
              <a:rPr lang="en-US" sz="2000" dirty="0"/>
              <a:t>If a square key is used and the key material has the lowest strength, compute the minimum required length of the key. This length will be satisfactory for both shear and bearing stress.</a:t>
            </a:r>
          </a:p>
          <a:p>
            <a:pPr marL="514350" indent="-514350" algn="just">
              <a:buFont typeface="+mj-lt"/>
              <a:buAutoNum type="arabicPeriod" startAt="5"/>
            </a:pPr>
            <a:r>
              <a:rPr lang="en-US" sz="2000" dirty="0"/>
              <a:t>If a rectangular key is used, or if either the shaft or the hub has a lower strength than the key, compute the minimum required length of the key based on bearing stress. Also compute the minimum required length based on shear of the key. The larger of the two computed lengths governs the design. </a:t>
            </a:r>
          </a:p>
          <a:p>
            <a:pPr marL="0" indent="0">
              <a:buNone/>
            </a:pPr>
            <a:r>
              <a:rPr lang="en-US" sz="2000" dirty="0"/>
              <a:t>	</a:t>
            </a:r>
            <a:r>
              <a:rPr lang="en-US" sz="2000" i="1" dirty="0">
                <a:solidFill>
                  <a:srgbClr val="FF0000"/>
                </a:solidFill>
              </a:rPr>
              <a:t>Check to be sure that the computed length is shorter than the hub 	length. If not, a higher-strength material must be selected and the 	design process must be repeated. Alternatively, two keys or a spline can 	be used instead of a single key.</a:t>
            </a:r>
          </a:p>
          <a:p>
            <a:pPr marL="514350" indent="-514350" algn="just">
              <a:buFont typeface="+mj-lt"/>
              <a:buAutoNum type="arabicPeriod" startAt="5"/>
            </a:pPr>
            <a:endParaRPr lang="en-US" dirty="0"/>
          </a:p>
        </p:txBody>
      </p:sp>
    </p:spTree>
    <p:extLst>
      <p:ext uri="{BB962C8B-B14F-4D97-AF65-F5344CB8AC3E}">
        <p14:creationId xmlns:p14="http://schemas.microsoft.com/office/powerpoint/2010/main" val="14208707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067800" cy="990600"/>
          </a:xfrm>
        </p:spPr>
        <p:txBody>
          <a:bodyPr>
            <a:noAutofit/>
          </a:bodyPr>
          <a:lstStyle/>
          <a:p>
            <a:r>
              <a:rPr lang="en-US" sz="4000" dirty="0"/>
              <a:t>DESIGN PROCEDURE FOR PARALLEL KEYS</a:t>
            </a:r>
          </a:p>
        </p:txBody>
      </p:sp>
      <p:sp>
        <p:nvSpPr>
          <p:cNvPr id="2" name="Content Placeholder 1"/>
          <p:cNvSpPr>
            <a:spLocks noGrp="1"/>
          </p:cNvSpPr>
          <p:nvPr>
            <p:ph idx="1"/>
          </p:nvPr>
        </p:nvSpPr>
        <p:spPr>
          <a:xfrm>
            <a:off x="1752600" y="1487606"/>
            <a:ext cx="9343030" cy="5715000"/>
          </a:xfrm>
        </p:spPr>
        <p:txBody>
          <a:bodyPr>
            <a:normAutofit/>
          </a:bodyPr>
          <a:lstStyle/>
          <a:p>
            <a:pPr marL="514350" indent="-514350" algn="just">
              <a:buFont typeface="+mj-lt"/>
              <a:buAutoNum type="arabicPeriod" startAt="8"/>
            </a:pPr>
            <a:r>
              <a:rPr lang="en-US" sz="2400" dirty="0"/>
              <a:t>Specify the actual length of the key to be equal to or longer than the computed minimum length. A convenient standard size should be specified using the preferred basic sizes shown in Appendix A2–1. </a:t>
            </a:r>
          </a:p>
          <a:p>
            <a:pPr marL="0" indent="0" algn="just">
              <a:buNone/>
            </a:pPr>
            <a:r>
              <a:rPr lang="en-US" sz="2400" b="1" i="1" dirty="0"/>
              <a:t>	</a:t>
            </a:r>
            <a:r>
              <a:rPr lang="de-DE" sz="2400" b="1" i="1" dirty="0">
                <a:solidFill>
                  <a:srgbClr val="FF0000"/>
                </a:solidFill>
              </a:rPr>
              <a:t>The key should extend </a:t>
            </a:r>
            <a:r>
              <a:rPr lang="en-US" sz="2400" b="1" i="1" dirty="0">
                <a:solidFill>
                  <a:srgbClr val="FF0000"/>
                </a:solidFill>
              </a:rPr>
              <a:t>over all or a substantial part of the 	length of the hub. But the </a:t>
            </a:r>
            <a:r>
              <a:rPr lang="en-US" sz="2400" b="1" i="1" dirty="0" err="1">
                <a:solidFill>
                  <a:srgbClr val="FF0000"/>
                </a:solidFill>
              </a:rPr>
              <a:t>keyseat</a:t>
            </a:r>
            <a:r>
              <a:rPr lang="en-US" sz="2400" b="1" i="1" dirty="0">
                <a:solidFill>
                  <a:srgbClr val="FF0000"/>
                </a:solidFill>
              </a:rPr>
              <a:t> should not run into other 	stress raisers </a:t>
            </a:r>
            <a:r>
              <a:rPr lang="de-DE" sz="2400" b="1" i="1" dirty="0">
                <a:solidFill>
                  <a:srgbClr val="FF0000"/>
                </a:solidFill>
              </a:rPr>
              <a:t>such as shoulders or grooves.</a:t>
            </a:r>
            <a:endParaRPr lang="en-US" sz="2400" dirty="0">
              <a:solidFill>
                <a:srgbClr val="FF0000"/>
              </a:solidFill>
            </a:endParaRPr>
          </a:p>
          <a:p>
            <a:pPr marL="514350" indent="-514350" algn="just">
              <a:buFont typeface="+mj-lt"/>
              <a:buAutoNum type="arabicPeriod" startAt="8"/>
            </a:pPr>
            <a:r>
              <a:rPr lang="en-US" sz="2400" dirty="0"/>
              <a:t>Complete the design of the </a:t>
            </a:r>
            <a:r>
              <a:rPr lang="en-US" sz="2400" dirty="0" err="1"/>
              <a:t>keyseat</a:t>
            </a:r>
            <a:r>
              <a:rPr lang="en-US" sz="2400" dirty="0"/>
              <a:t> in the shaft and the keyway in the hub</a:t>
            </a:r>
          </a:p>
          <a:p>
            <a:pPr marL="514350" indent="-514350" algn="just">
              <a:buFont typeface="+mj-lt"/>
              <a:buAutoNum type="arabicPeriod" startAt="8"/>
            </a:pPr>
            <a:r>
              <a:rPr lang="en-US" sz="2400" dirty="0"/>
              <a:t>See also Chapter 15 for additional details concerning tolerancing and chamfering.</a:t>
            </a:r>
          </a:p>
        </p:txBody>
      </p:sp>
    </p:spTree>
    <p:extLst>
      <p:ext uri="{BB962C8B-B14F-4D97-AF65-F5344CB8AC3E}">
        <p14:creationId xmlns:p14="http://schemas.microsoft.com/office/powerpoint/2010/main" val="38906028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0"/>
            <a:ext cx="9067800" cy="990600"/>
          </a:xfrm>
        </p:spPr>
        <p:txBody>
          <a:bodyPr>
            <a:noAutofit/>
          </a:bodyPr>
          <a:lstStyle/>
          <a:p>
            <a:r>
              <a:rPr lang="en-US" sz="3600" dirty="0"/>
              <a:t>Appendix 2- Table A2-1 – Preferred Basic Sizes</a:t>
            </a:r>
          </a:p>
        </p:txBody>
      </p:sp>
      <p:pic>
        <p:nvPicPr>
          <p:cNvPr id="7" name="Picture 6">
            <a:extLst>
              <a:ext uri="{FF2B5EF4-FFF2-40B4-BE49-F238E27FC236}">
                <a16:creationId xmlns:a16="http://schemas.microsoft.com/office/drawing/2014/main" id="{8E6593BB-0A4E-485D-A7EC-7381DA75CF8C}"/>
              </a:ext>
            </a:extLst>
          </p:cNvPr>
          <p:cNvPicPr>
            <a:picLocks noChangeAspect="1"/>
          </p:cNvPicPr>
          <p:nvPr/>
        </p:nvPicPr>
        <p:blipFill>
          <a:blip r:embed="rId3"/>
          <a:stretch>
            <a:fillRect/>
          </a:stretch>
        </p:blipFill>
        <p:spPr>
          <a:xfrm>
            <a:off x="1585055" y="0"/>
            <a:ext cx="9021891" cy="6858000"/>
          </a:xfrm>
          <a:prstGeom prst="rect">
            <a:avLst/>
          </a:prstGeom>
        </p:spPr>
      </p:pic>
    </p:spTree>
    <p:extLst>
      <p:ext uri="{BB962C8B-B14F-4D97-AF65-F5344CB8AC3E}">
        <p14:creationId xmlns:p14="http://schemas.microsoft.com/office/powerpoint/2010/main" val="4498167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752600" y="914400"/>
            <a:ext cx="8610600" cy="5715000"/>
          </a:xfrm>
        </p:spPr>
        <p:txBody>
          <a:bodyPr>
            <a:normAutofit/>
          </a:bodyPr>
          <a:lstStyle/>
          <a:p>
            <a:pPr algn="just"/>
            <a:r>
              <a:rPr lang="en-US" sz="2400" dirty="0"/>
              <a:t>A portion of a shaft where a gear is to be mounted has a diameter of 2.00 in. The gear transmits 2965 lb.in of torque. The shaft is to be made of SAE 1040 cold-drawn steel. </a:t>
            </a:r>
          </a:p>
          <a:p>
            <a:pPr algn="just"/>
            <a:r>
              <a:rPr lang="en-US" sz="2400" dirty="0"/>
              <a:t>The gear is made from SAE 8650 OQT 1000 steel. The width of the hub of the gear mounted at this location is 1.75 in. Design the key.</a:t>
            </a:r>
          </a:p>
        </p:txBody>
      </p:sp>
    </p:spTree>
    <p:extLst>
      <p:ext uri="{BB962C8B-B14F-4D97-AF65-F5344CB8AC3E}">
        <p14:creationId xmlns:p14="http://schemas.microsoft.com/office/powerpoint/2010/main" val="31392704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8"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9" name="Isosceles Triangle 28">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0"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1"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2"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3" name="Isosceles Triangle 32">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4" name="Isosceles Triangle 33">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6A99C3-FF1D-5D07-3EF6-F564AD3E9659}"/>
              </a:ext>
            </a:extLst>
          </p:cNvPr>
          <p:cNvPicPr>
            <a:picLocks noChangeAspect="1"/>
          </p:cNvPicPr>
          <p:nvPr/>
        </p:nvPicPr>
        <p:blipFill>
          <a:blip r:embed="rId2"/>
          <a:stretch>
            <a:fillRect/>
          </a:stretch>
        </p:blipFill>
        <p:spPr>
          <a:xfrm>
            <a:off x="1290252" y="1131994"/>
            <a:ext cx="9613373" cy="4590386"/>
          </a:xfrm>
          <a:prstGeom prst="rect">
            <a:avLst/>
          </a:prstGeom>
        </p:spPr>
      </p:pic>
    </p:spTree>
    <p:extLst>
      <p:ext uri="{BB962C8B-B14F-4D97-AF65-F5344CB8AC3E}">
        <p14:creationId xmlns:p14="http://schemas.microsoft.com/office/powerpoint/2010/main" val="3242702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D4975-6DF1-7E8F-6C47-E3D4553B545F}"/>
              </a:ext>
            </a:extLst>
          </p:cNvPr>
          <p:cNvSpPr>
            <a:spLocks noGrp="1"/>
          </p:cNvSpPr>
          <p:nvPr>
            <p:ph type="title"/>
          </p:nvPr>
        </p:nvSpPr>
        <p:spPr/>
        <p:txBody>
          <a:bodyPr/>
          <a:lstStyle/>
          <a:p>
            <a:r>
              <a:rPr lang="en-US" sz="3600" dirty="0"/>
              <a:t>Example Problem</a:t>
            </a:r>
            <a:endParaRPr lang="en-PK" dirty="0"/>
          </a:p>
        </p:txBody>
      </p:sp>
      <p:pic>
        <p:nvPicPr>
          <p:cNvPr id="5" name="Content Placeholder 4">
            <a:extLst>
              <a:ext uri="{FF2B5EF4-FFF2-40B4-BE49-F238E27FC236}">
                <a16:creationId xmlns:a16="http://schemas.microsoft.com/office/drawing/2014/main" id="{CD05AD13-231C-CBB1-BB51-C3B86A6C942E}"/>
              </a:ext>
            </a:extLst>
          </p:cNvPr>
          <p:cNvPicPr>
            <a:picLocks noGrp="1" noChangeAspect="1"/>
          </p:cNvPicPr>
          <p:nvPr>
            <p:ph idx="1"/>
          </p:nvPr>
        </p:nvPicPr>
        <p:blipFill>
          <a:blip r:embed="rId2"/>
          <a:stretch>
            <a:fillRect/>
          </a:stretch>
        </p:blipFill>
        <p:spPr>
          <a:xfrm>
            <a:off x="677334" y="2156346"/>
            <a:ext cx="4181326" cy="1563605"/>
          </a:xfrm>
        </p:spPr>
      </p:pic>
      <p:pic>
        <p:nvPicPr>
          <p:cNvPr id="7" name="Picture 6">
            <a:extLst>
              <a:ext uri="{FF2B5EF4-FFF2-40B4-BE49-F238E27FC236}">
                <a16:creationId xmlns:a16="http://schemas.microsoft.com/office/drawing/2014/main" id="{9FAFB41E-D7DA-A8F6-A361-840359D99536}"/>
              </a:ext>
            </a:extLst>
          </p:cNvPr>
          <p:cNvPicPr>
            <a:picLocks noChangeAspect="1"/>
          </p:cNvPicPr>
          <p:nvPr/>
        </p:nvPicPr>
        <p:blipFill>
          <a:blip r:embed="rId3"/>
          <a:stretch>
            <a:fillRect/>
          </a:stretch>
        </p:blipFill>
        <p:spPr>
          <a:xfrm>
            <a:off x="5943316" y="171724"/>
            <a:ext cx="5676281" cy="6514551"/>
          </a:xfrm>
          <a:prstGeom prst="rect">
            <a:avLst/>
          </a:prstGeom>
        </p:spPr>
      </p:pic>
    </p:spTree>
    <p:extLst>
      <p:ext uri="{BB962C8B-B14F-4D97-AF65-F5344CB8AC3E}">
        <p14:creationId xmlns:p14="http://schemas.microsoft.com/office/powerpoint/2010/main" val="2069522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Keys</a:t>
            </a:r>
          </a:p>
        </p:txBody>
      </p:sp>
      <p:sp>
        <p:nvSpPr>
          <p:cNvPr id="2" name="Content Placeholder 1"/>
          <p:cNvSpPr>
            <a:spLocks noGrp="1"/>
          </p:cNvSpPr>
          <p:nvPr>
            <p:ph idx="1"/>
          </p:nvPr>
        </p:nvSpPr>
        <p:spPr>
          <a:xfrm>
            <a:off x="1752600" y="914400"/>
            <a:ext cx="8610600" cy="5715000"/>
          </a:xfrm>
        </p:spPr>
        <p:txBody>
          <a:bodyPr>
            <a:normAutofit/>
          </a:bodyPr>
          <a:lstStyle/>
          <a:p>
            <a:pPr algn="just"/>
            <a:r>
              <a:rPr lang="en-US" sz="2400" dirty="0"/>
              <a:t>A </a:t>
            </a:r>
            <a:r>
              <a:rPr lang="en-US" sz="2400" i="1" dirty="0"/>
              <a:t>key </a:t>
            </a:r>
            <a:r>
              <a:rPr lang="en-US" sz="2400" dirty="0"/>
              <a:t>is used to connect a drive member such as a belt pulley, chain sprocket, or gear to the shaft that carries it.</a:t>
            </a:r>
          </a:p>
          <a:p>
            <a:endParaRPr lang="en-US" dirty="0"/>
          </a:p>
        </p:txBody>
      </p:sp>
      <p:pic>
        <p:nvPicPr>
          <p:cNvPr id="5" name="Picture 4">
            <a:extLst>
              <a:ext uri="{FF2B5EF4-FFF2-40B4-BE49-F238E27FC236}">
                <a16:creationId xmlns:a16="http://schemas.microsoft.com/office/drawing/2014/main" id="{8BD12972-A12F-4FE1-97C9-78BE42993A5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19325" y="1743075"/>
            <a:ext cx="7685690" cy="4953000"/>
          </a:xfrm>
          <a:prstGeom prst="rect">
            <a:avLst/>
          </a:prstGeom>
        </p:spPr>
      </p:pic>
    </p:spTree>
    <p:extLst>
      <p:ext uri="{BB962C8B-B14F-4D97-AF65-F5344CB8AC3E}">
        <p14:creationId xmlns:p14="http://schemas.microsoft.com/office/powerpoint/2010/main" val="38718527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err="1"/>
              <a:t>Keyseat</a:t>
            </a:r>
            <a:endParaRPr lang="en-US" sz="4000" dirty="0"/>
          </a:p>
        </p:txBody>
      </p:sp>
      <p:sp>
        <p:nvSpPr>
          <p:cNvPr id="2" name="Content Placeholder 1"/>
          <p:cNvSpPr>
            <a:spLocks noGrp="1"/>
          </p:cNvSpPr>
          <p:nvPr>
            <p:ph idx="1"/>
          </p:nvPr>
        </p:nvSpPr>
        <p:spPr>
          <a:xfrm>
            <a:off x="1524000" y="914400"/>
            <a:ext cx="9144000" cy="5715000"/>
          </a:xfrm>
        </p:spPr>
        <p:txBody>
          <a:bodyPr>
            <a:normAutofit/>
          </a:bodyPr>
          <a:lstStyle/>
          <a:p>
            <a:pPr marL="0" indent="0" algn="just">
              <a:buNone/>
            </a:pPr>
            <a:r>
              <a:rPr lang="en-US" sz="2400" dirty="0"/>
              <a:t>A similar groove in the hub of the power-transmitting element is usually called a </a:t>
            </a:r>
            <a:r>
              <a:rPr lang="en-US" sz="2400" i="1" dirty="0"/>
              <a:t>keyway, </a:t>
            </a:r>
            <a:r>
              <a:rPr lang="en-US" sz="2400" dirty="0"/>
              <a:t>but it is more properly also a </a:t>
            </a:r>
            <a:r>
              <a:rPr lang="en-US" sz="2400" dirty="0" err="1"/>
              <a:t>keyseat</a:t>
            </a:r>
            <a:r>
              <a:rPr lang="en-US" sz="2400" dirty="0"/>
              <a:t>.</a:t>
            </a:r>
          </a:p>
        </p:txBody>
      </p:sp>
      <p:pic>
        <p:nvPicPr>
          <p:cNvPr id="5" name="Picture 4">
            <a:extLst>
              <a:ext uri="{FF2B5EF4-FFF2-40B4-BE49-F238E27FC236}">
                <a16:creationId xmlns:a16="http://schemas.microsoft.com/office/drawing/2014/main" id="{8BD12972-A12F-4FE1-97C9-78BE42993A5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25110" y="1905000"/>
            <a:ext cx="7685690" cy="4953000"/>
          </a:xfrm>
          <a:prstGeom prst="rect">
            <a:avLst/>
          </a:prstGeom>
        </p:spPr>
      </p:pic>
    </p:spTree>
    <p:extLst>
      <p:ext uri="{BB962C8B-B14F-4D97-AF65-F5344CB8AC3E}">
        <p14:creationId xmlns:p14="http://schemas.microsoft.com/office/powerpoint/2010/main" val="3148644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Square and Rectangular Parallel Keys</a:t>
            </a:r>
          </a:p>
        </p:txBody>
      </p:sp>
      <p:sp>
        <p:nvSpPr>
          <p:cNvPr id="2" name="Content Placeholder 1"/>
          <p:cNvSpPr>
            <a:spLocks noGrp="1"/>
          </p:cNvSpPr>
          <p:nvPr>
            <p:ph idx="1"/>
          </p:nvPr>
        </p:nvSpPr>
        <p:spPr>
          <a:xfrm>
            <a:off x="1790700" y="1364777"/>
            <a:ext cx="8610600" cy="5715000"/>
          </a:xfrm>
        </p:spPr>
        <p:txBody>
          <a:bodyPr>
            <a:normAutofit/>
          </a:bodyPr>
          <a:lstStyle/>
          <a:p>
            <a:pPr algn="just"/>
            <a:r>
              <a:rPr lang="en-US" sz="2400" dirty="0"/>
              <a:t>The most common type of key for shafts up to 6.5 in in diameter is the square key.</a:t>
            </a:r>
          </a:p>
          <a:p>
            <a:pPr algn="just"/>
            <a:r>
              <a:rPr lang="en-US" sz="2400" dirty="0"/>
              <a:t>The rectangular key is recommended for larger shafts and is used for smaller shafts where the shorter height can be tolerated.</a:t>
            </a:r>
          </a:p>
          <a:p>
            <a:pPr algn="just"/>
            <a:r>
              <a:rPr lang="en-US" sz="2400" dirty="0"/>
              <a:t>Both the square and the rectangular keys are referred to as </a:t>
            </a:r>
            <a:r>
              <a:rPr lang="en-US" sz="2400" i="1" dirty="0">
                <a:solidFill>
                  <a:srgbClr val="FF0000"/>
                </a:solidFill>
              </a:rPr>
              <a:t>parallel keys </a:t>
            </a:r>
            <a:r>
              <a:rPr lang="en-US" sz="2400" dirty="0"/>
              <a:t>because the top and bottom and the sides of the key are parallel</a:t>
            </a:r>
          </a:p>
        </p:txBody>
      </p:sp>
    </p:spTree>
    <p:extLst>
      <p:ext uri="{BB962C8B-B14F-4D97-AF65-F5344CB8AC3E}">
        <p14:creationId xmlns:p14="http://schemas.microsoft.com/office/powerpoint/2010/main" val="40059545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Key sizes</a:t>
            </a:r>
          </a:p>
        </p:txBody>
      </p:sp>
      <p:sp>
        <p:nvSpPr>
          <p:cNvPr id="2" name="Content Placeholder 1"/>
          <p:cNvSpPr>
            <a:spLocks noGrp="1"/>
          </p:cNvSpPr>
          <p:nvPr>
            <p:ph idx="1"/>
          </p:nvPr>
        </p:nvSpPr>
        <p:spPr>
          <a:xfrm>
            <a:off x="1752600" y="914400"/>
            <a:ext cx="8610600" cy="5943600"/>
          </a:xfrm>
        </p:spPr>
        <p:txBody>
          <a:bodyPr>
            <a:normAutofit/>
          </a:bodyPr>
          <a:lstStyle/>
          <a:p>
            <a:pPr algn="just"/>
            <a:r>
              <a:rPr lang="en-US" sz="2400" dirty="0"/>
              <a:t>Table 11–1 gives the preferred dimensions for parallel keys as a function of shaft diameter for both U.S. sizes and SI Metric sizes.</a:t>
            </a:r>
          </a:p>
          <a:p>
            <a:pPr algn="just"/>
            <a:r>
              <a:rPr lang="en-US" sz="2400" dirty="0"/>
              <a:t>The width is approximately one-quarter of the diameter of the shaft.</a:t>
            </a:r>
          </a:p>
          <a:p>
            <a:pPr algn="just"/>
            <a:r>
              <a:rPr lang="en-US" sz="2400" dirty="0"/>
              <a:t>Exactly one-half of the height of the key is bearing on the side of the shaft </a:t>
            </a:r>
            <a:r>
              <a:rPr lang="en-US" sz="2400" dirty="0" err="1"/>
              <a:t>keyseat</a:t>
            </a:r>
            <a:r>
              <a:rPr lang="en-US" sz="2400" dirty="0"/>
              <a:t> and the other half on the side of the hub </a:t>
            </a:r>
            <a:r>
              <a:rPr lang="en-US" sz="2400" dirty="0" err="1"/>
              <a:t>keyseat</a:t>
            </a:r>
            <a:r>
              <a:rPr lang="en-US" sz="2400" dirty="0"/>
              <a:t>.</a:t>
            </a:r>
          </a:p>
          <a:p>
            <a:pPr algn="just"/>
            <a:r>
              <a:rPr lang="en-US" sz="2400" dirty="0"/>
              <a:t>The distance </a:t>
            </a:r>
            <a:r>
              <a:rPr lang="en-US" sz="2400" i="1" dirty="0"/>
              <a:t>Y </a:t>
            </a:r>
            <a:r>
              <a:rPr lang="en-US" sz="2400" dirty="0"/>
              <a:t>is the radial distance from the theoretical top of the shaft, before the </a:t>
            </a:r>
            <a:r>
              <a:rPr lang="en-US" sz="2400" dirty="0" err="1"/>
              <a:t>keyseat</a:t>
            </a:r>
            <a:r>
              <a:rPr lang="en-US" sz="2400" dirty="0"/>
              <a:t> is machined, to the top edge of the finished </a:t>
            </a:r>
            <a:r>
              <a:rPr lang="en-US" sz="2400" dirty="0" err="1"/>
              <a:t>keyseat</a:t>
            </a:r>
            <a:r>
              <a:rPr lang="en-US" sz="2400" dirty="0"/>
              <a:t> to produce a </a:t>
            </a:r>
            <a:r>
              <a:rPr lang="en-US" sz="2400" dirty="0" err="1"/>
              <a:t>keyseat</a:t>
            </a:r>
            <a:r>
              <a:rPr lang="en-US" sz="2400" dirty="0"/>
              <a:t> depth of exactly </a:t>
            </a:r>
            <a:r>
              <a:rPr lang="en-US" sz="2400" i="1" dirty="0"/>
              <a:t>H</a:t>
            </a:r>
            <a:r>
              <a:rPr lang="en-US" sz="2400" dirty="0"/>
              <a:t>/2.</a:t>
            </a:r>
          </a:p>
        </p:txBody>
      </p:sp>
    </p:spTree>
    <p:extLst>
      <p:ext uri="{BB962C8B-B14F-4D97-AF65-F5344CB8AC3E}">
        <p14:creationId xmlns:p14="http://schemas.microsoft.com/office/powerpoint/2010/main" val="3950823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1E78C-CD2A-47F4-83DA-C24DBE1BB570}"/>
              </a:ext>
            </a:extLst>
          </p:cNvPr>
          <p:cNvPicPr>
            <a:picLocks noChangeAspect="1"/>
          </p:cNvPicPr>
          <p:nvPr/>
        </p:nvPicPr>
        <p:blipFill>
          <a:blip r:embed="rId3"/>
          <a:stretch>
            <a:fillRect/>
          </a:stretch>
        </p:blipFill>
        <p:spPr>
          <a:xfrm>
            <a:off x="1524000" y="9525"/>
            <a:ext cx="9144000" cy="5262170"/>
          </a:xfrm>
          <a:prstGeom prst="rect">
            <a:avLst/>
          </a:prstGeom>
        </p:spPr>
      </p:pic>
      <p:pic>
        <p:nvPicPr>
          <p:cNvPr id="11" name="Picture 10">
            <a:extLst>
              <a:ext uri="{FF2B5EF4-FFF2-40B4-BE49-F238E27FC236}">
                <a16:creationId xmlns:a16="http://schemas.microsoft.com/office/drawing/2014/main" id="{9BA89EBF-A25E-45C9-B16E-2BD0A48561D7}"/>
              </a:ext>
            </a:extLst>
          </p:cNvPr>
          <p:cNvPicPr>
            <a:picLocks noChangeAspect="1"/>
          </p:cNvPicPr>
          <p:nvPr/>
        </p:nvPicPr>
        <p:blipFill>
          <a:blip r:embed="rId4"/>
          <a:stretch>
            <a:fillRect/>
          </a:stretch>
        </p:blipFill>
        <p:spPr>
          <a:xfrm>
            <a:off x="1500187" y="5271695"/>
            <a:ext cx="9144000" cy="2594344"/>
          </a:xfrm>
          <a:prstGeom prst="rect">
            <a:avLst/>
          </a:prstGeom>
        </p:spPr>
      </p:pic>
    </p:spTree>
    <p:extLst>
      <p:ext uri="{BB962C8B-B14F-4D97-AF65-F5344CB8AC3E}">
        <p14:creationId xmlns:p14="http://schemas.microsoft.com/office/powerpoint/2010/main" val="17908051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28021</TotalTime>
  <Words>1413</Words>
  <Application>Microsoft Office PowerPoint</Application>
  <PresentationFormat>Widescreen</PresentationFormat>
  <Paragraphs>116</Paragraphs>
  <Slides>40</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Trebuchet MS</vt:lpstr>
      <vt:lpstr>Wingdings 3</vt:lpstr>
      <vt:lpstr>Facet</vt:lpstr>
      <vt:lpstr>PowerPoint Presentation</vt:lpstr>
      <vt:lpstr>Keys and Couplings</vt:lpstr>
      <vt:lpstr>Think about it!...</vt:lpstr>
      <vt:lpstr>PowerPoint Presentation</vt:lpstr>
      <vt:lpstr>Keys</vt:lpstr>
      <vt:lpstr>Keyseat</vt:lpstr>
      <vt:lpstr>Square and Rectangular Parallel Keys</vt:lpstr>
      <vt:lpstr>Key sizes</vt:lpstr>
      <vt:lpstr>PowerPoint Presentation</vt:lpstr>
      <vt:lpstr>Dimensions of parallel Keys</vt:lpstr>
      <vt:lpstr>Key seat</vt:lpstr>
      <vt:lpstr>PowerPoint Presentation</vt:lpstr>
      <vt:lpstr>Taper Keys</vt:lpstr>
      <vt:lpstr>Gib Head Keys</vt:lpstr>
      <vt:lpstr>Gib Head Keys</vt:lpstr>
      <vt:lpstr>Pin Keys</vt:lpstr>
      <vt:lpstr>Woodruff Keys</vt:lpstr>
      <vt:lpstr>Woodruff Keys</vt:lpstr>
      <vt:lpstr>Woodruff Keys</vt:lpstr>
      <vt:lpstr>Woodruff Keys Dimensions</vt:lpstr>
      <vt:lpstr>PowerPoint Presentation</vt:lpstr>
      <vt:lpstr>PowerPoint Presentation</vt:lpstr>
      <vt:lpstr>PowerPoint Presentation</vt:lpstr>
      <vt:lpstr>Material for Keys</vt:lpstr>
      <vt:lpstr>Material for Keys</vt:lpstr>
      <vt:lpstr>PowerPoint Presentation</vt:lpstr>
      <vt:lpstr>Stress Analysis to determine Key Length</vt:lpstr>
      <vt:lpstr>PowerPoint Presentation</vt:lpstr>
      <vt:lpstr>Forces on a Key</vt:lpstr>
      <vt:lpstr>PowerPoint Presentation</vt:lpstr>
      <vt:lpstr>Forces on a Key</vt:lpstr>
      <vt:lpstr>Minimum length for shear</vt:lpstr>
      <vt:lpstr>Bearing failure in keys</vt:lpstr>
      <vt:lpstr>Minimum Required Length</vt:lpstr>
      <vt:lpstr>DESIGN PROCEDURE FOR PARALLEL KEYS</vt:lpstr>
      <vt:lpstr>DESIGN PROCEDURE FOR PARALLEL KEYS</vt:lpstr>
      <vt:lpstr>DESIGN PROCEDURE FOR PARALLEL KEYS</vt:lpstr>
      <vt:lpstr>Appendix 2- Table A2-1 – Preferred Basic Sizes</vt:lpstr>
      <vt:lpstr>Example Problem</vt:lpstr>
      <vt:lpstr>Example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Keys and other connecting elements</dc:title>
  <dc:creator>Amina Younis</dc:creator>
  <cp:lastModifiedBy>Amina Younis</cp:lastModifiedBy>
  <cp:revision>8</cp:revision>
  <dcterms:created xsi:type="dcterms:W3CDTF">2021-12-06T18:37:16Z</dcterms:created>
  <dcterms:modified xsi:type="dcterms:W3CDTF">2024-11-29T06:22:56Z</dcterms:modified>
</cp:coreProperties>
</file>